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41"/>
  </p:notesMasterIdLst>
  <p:handoutMasterIdLst>
    <p:handoutMasterId r:id="rId42"/>
  </p:handoutMasterIdLst>
  <p:sldIdLst>
    <p:sldId id="276" r:id="rId5"/>
    <p:sldId id="333" r:id="rId6"/>
    <p:sldId id="277" r:id="rId7"/>
    <p:sldId id="313" r:id="rId8"/>
    <p:sldId id="314" r:id="rId9"/>
    <p:sldId id="304" r:id="rId10"/>
    <p:sldId id="339" r:id="rId11"/>
    <p:sldId id="278" r:id="rId12"/>
    <p:sldId id="341" r:id="rId13"/>
    <p:sldId id="340" r:id="rId14"/>
    <p:sldId id="342" r:id="rId15"/>
    <p:sldId id="343" r:id="rId16"/>
    <p:sldId id="344" r:id="rId17"/>
    <p:sldId id="345" r:id="rId18"/>
    <p:sldId id="346" r:id="rId19"/>
    <p:sldId id="347" r:id="rId20"/>
    <p:sldId id="348" r:id="rId21"/>
    <p:sldId id="349" r:id="rId22"/>
    <p:sldId id="350" r:id="rId23"/>
    <p:sldId id="351" r:id="rId24"/>
    <p:sldId id="352" r:id="rId25"/>
    <p:sldId id="353" r:id="rId26"/>
    <p:sldId id="354" r:id="rId27"/>
    <p:sldId id="356" r:id="rId28"/>
    <p:sldId id="273" r:id="rId29"/>
    <p:sldId id="334" r:id="rId30"/>
    <p:sldId id="338" r:id="rId31"/>
    <p:sldId id="316" r:id="rId32"/>
    <p:sldId id="324" r:id="rId33"/>
    <p:sldId id="325" r:id="rId34"/>
    <p:sldId id="326" r:id="rId35"/>
    <p:sldId id="327" r:id="rId36"/>
    <p:sldId id="328" r:id="rId37"/>
    <p:sldId id="330" r:id="rId38"/>
    <p:sldId id="331" r:id="rId39"/>
    <p:sldId id="332" r:id="rId40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ized User" initials="AU" lastIdx="4" clrIdx="0">
    <p:extLst>
      <p:ext uri="{19B8F6BF-5375-455C-9EA6-DF929625EA0E}">
        <p15:presenceInfo xmlns:p15="http://schemas.microsoft.com/office/powerpoint/2012/main" userId="Authorized User" providerId="None"/>
      </p:ext>
    </p:extLst>
  </p:cmAuthor>
  <p:cmAuthor id="2" name="Kim, Youngjin" initials="KY" lastIdx="5" clrIdx="1">
    <p:extLst>
      <p:ext uri="{19B8F6BF-5375-455C-9EA6-DF929625EA0E}">
        <p15:presenceInfo xmlns:p15="http://schemas.microsoft.com/office/powerpoint/2012/main" userId="S-1-5-21-507921405-362288127-725345543-555706" providerId="AD"/>
      </p:ext>
    </p:extLst>
  </p:cmAuthor>
  <p:cmAuthor id="3" name="KAMAR, MAYA" initials="KM" lastIdx="1" clrIdx="2">
    <p:extLst>
      <p:ext uri="{19B8F6BF-5375-455C-9EA6-DF929625EA0E}">
        <p15:presenceInfo xmlns:p15="http://schemas.microsoft.com/office/powerpoint/2012/main" userId="S-1-5-21-2487492328-1375672958-281685340-3802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F0FF"/>
    <a:srgbClr val="0166AF"/>
    <a:srgbClr val="005986"/>
    <a:srgbClr val="7E0000"/>
    <a:srgbClr val="112649"/>
    <a:srgbClr val="203864"/>
    <a:srgbClr val="015C77"/>
    <a:srgbClr val="5DB4AE"/>
    <a:srgbClr val="FFC36B"/>
    <a:srgbClr val="448B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3979" autoAdjust="0"/>
  </p:normalViewPr>
  <p:slideViewPr>
    <p:cSldViewPr snapToGrid="0">
      <p:cViewPr varScale="1">
        <p:scale>
          <a:sx n="69" d="100"/>
          <a:sy n="69" d="100"/>
        </p:scale>
        <p:origin x="122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280" y="5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A39EBC-54B0-4769-9184-8EC371119885}" type="datetimeFigureOut">
              <a:rPr lang="en-US" smtClean="0"/>
              <a:t>6/16/2020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51C40C-1D8D-4336-B19F-A1AF24B1AE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356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F07ACF-3250-4C75-AACE-5F933204A1CB}" type="datetimeFigureOut">
              <a:rPr lang="en-US" smtClean="0"/>
              <a:t>6/16/2020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1FA89E-08FF-4C08-8D8E-9F89423555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39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Good afternoon everyone and welcome to today’s briefing on the new United States-Mexico-Canada Agreement, or USMCA</a:t>
            </a:r>
          </a:p>
          <a:p>
            <a:pPr marL="342900" lvl="0" indent="-342900">
              <a:lnSpc>
                <a:spcPts val="1200"/>
              </a:lnSpc>
              <a:spcAft>
                <a:spcPts val="300"/>
              </a:spcAft>
              <a:buFont typeface="Wingdings" panose="05000000000000000000" pitchFamily="2" charset="2"/>
              <a:buChar char=""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Gulim"/>
              </a:rPr>
              <a:t>Today, we will 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ea typeface="Gulim"/>
              </a:rPr>
              <a:t>provide an overview of USMCA</a:t>
            </a:r>
            <a:endParaRPr lang="en-US" sz="1050" dirty="0">
              <a:solidFill>
                <a:prstClr val="black"/>
              </a:solidFill>
              <a:latin typeface="Arial" panose="020B0604020202020204" pitchFamily="34" charset="0"/>
              <a:ea typeface="Gulim"/>
            </a:endParaRPr>
          </a:p>
          <a:p>
            <a:pPr marL="342900" lvl="0" indent="-342900">
              <a:lnSpc>
                <a:spcPts val="1200"/>
              </a:lnSpc>
              <a:buFont typeface="Wingdings" panose="05000000000000000000" pitchFamily="2" charset="2"/>
              <a:buChar char=""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Gulim"/>
              </a:rPr>
              <a:t>Here is a preview of the topics that we will cover in today’s briefing</a:t>
            </a:r>
            <a:endParaRPr lang="en-US" sz="1050" dirty="0">
              <a:solidFill>
                <a:prstClr val="black"/>
              </a:solidFill>
              <a:latin typeface="Arial" panose="020B0604020202020204" pitchFamily="34" charset="0"/>
              <a:ea typeface="Gulim"/>
            </a:endParaRPr>
          </a:p>
          <a:p>
            <a:pPr marL="742950" lvl="1" indent="-285750">
              <a:lnSpc>
                <a:spcPts val="1200"/>
              </a:lnSpc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Gulim"/>
                <a:cs typeface="Times New Roman" panose="02020603050405020304" pitchFamily="18" charset="0"/>
              </a:rPr>
              <a:t>We will first  provide an overview and background of the USMCA Agreement and how it came to fruition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Gulim"/>
                <a:cs typeface="Times New Roman" panose="02020603050405020304" pitchFamily="18" charset="0"/>
              </a:rPr>
              <a:t>;</a:t>
            </a:r>
          </a:p>
          <a:p>
            <a:pPr marL="742950" lvl="1" indent="-285750">
              <a:lnSpc>
                <a:spcPts val="1200"/>
              </a:lnSpc>
              <a:buFont typeface="Courier New" panose="02070309020205020404" pitchFamily="49" charset="0"/>
              <a:buChar char="o"/>
            </a:pPr>
            <a:r>
              <a:rPr lang="en-US" sz="1050" dirty="0" smtClean="0">
                <a:solidFill>
                  <a:prstClr val="black"/>
                </a:solidFill>
                <a:latin typeface="Times New Roman" panose="02020603050405020304" pitchFamily="18" charset="0"/>
                <a:ea typeface="Gulim"/>
                <a:cs typeface="Times New Roman" panose="02020603050405020304" pitchFamily="18" charset="0"/>
              </a:rPr>
              <a:t>Next we will cover entry procedures so that you can learn how to make a claim under USMCA. </a:t>
            </a:r>
            <a:endParaRPr lang="en-US" sz="1050" dirty="0">
              <a:solidFill>
                <a:prstClr val="black"/>
              </a:solidFill>
              <a:latin typeface="Arial" panose="020B0604020202020204" pitchFamily="34" charset="0"/>
              <a:ea typeface="Gulim"/>
              <a:cs typeface="Times New Roman" panose="02020603050405020304" pitchFamily="18" charset="0"/>
            </a:endParaRPr>
          </a:p>
          <a:p>
            <a:pPr marL="742950" lvl="1" indent="-285750">
              <a:lnSpc>
                <a:spcPts val="1200"/>
              </a:lnSpc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Gulim"/>
                <a:cs typeface="Times New Roman" panose="02020603050405020304" pitchFamily="18" charset="0"/>
              </a:rPr>
              <a:t>Next, we will introduce the USMCA Center, a central repository for USMCA-related guidance and resources; </a:t>
            </a:r>
            <a:endParaRPr lang="en-US" sz="1050" dirty="0">
              <a:solidFill>
                <a:prstClr val="black"/>
              </a:solidFill>
              <a:latin typeface="Arial" panose="020B0604020202020204" pitchFamily="34" charset="0"/>
              <a:ea typeface="Gulim"/>
              <a:cs typeface="Times New Roman" panose="02020603050405020304" pitchFamily="18" charset="0"/>
            </a:endParaRPr>
          </a:p>
          <a:p>
            <a:pPr marL="742950" lvl="1" indent="-285750">
              <a:lnSpc>
                <a:spcPts val="1200"/>
              </a:lnSpc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Gulim"/>
                <a:cs typeface="Times New Roman" panose="02020603050405020304" pitchFamily="18" charset="0"/>
              </a:rPr>
              <a:t>Finally, we will detail the multitude of USMCA-related resources that are available to you to support your preparations for USMCA entry-into-force on July 1, 2020</a:t>
            </a:r>
            <a:endParaRPr lang="en-US" sz="1050" dirty="0">
              <a:solidFill>
                <a:prstClr val="black"/>
              </a:solidFill>
              <a:latin typeface="Arial" panose="020B0604020202020204" pitchFamily="34" charset="0"/>
              <a:ea typeface="Gulim"/>
              <a:cs typeface="Times New Roman" panose="02020603050405020304" pitchFamily="18" charset="0"/>
            </a:endParaRPr>
          </a:p>
          <a:p>
            <a:pPr lvl="0"/>
            <a:endParaRPr lang="en-US" dirty="0">
              <a:solidFill>
                <a:prstClr val="black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FA89E-08FF-4C08-8D8E-9F89423555E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4759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FA89E-08FF-4C08-8D8E-9F89423555E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9274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FA89E-08FF-4C08-8D8E-9F89423555E0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0030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FA89E-08FF-4C08-8D8E-9F89423555E0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3676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FA89E-08FF-4C08-8D8E-9F89423555E0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1936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FA89E-08FF-4C08-8D8E-9F89423555E0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8890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FA89E-08FF-4C08-8D8E-9F89423555E0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0840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lnSpc>
                <a:spcPts val="12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FA89E-08FF-4C08-8D8E-9F89423555E0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9493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FA89E-08FF-4C08-8D8E-9F89423555E0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9547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FA89E-08FF-4C08-8D8E-9F89423555E0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7599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FA89E-08FF-4C08-8D8E-9F89423555E0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7350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lnSpc>
                <a:spcPts val="1200"/>
              </a:lnSpc>
              <a:spcAft>
                <a:spcPts val="300"/>
              </a:spcAft>
              <a:buFont typeface="Wingdings" panose="05000000000000000000" pitchFamily="2" charset="2"/>
              <a:buChar char=""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Gulim"/>
              </a:rPr>
              <a:t>I would like to thank you all again for joining us today</a:t>
            </a:r>
            <a:endParaRPr lang="en-US" sz="1050" dirty="0">
              <a:solidFill>
                <a:prstClr val="black"/>
              </a:solidFill>
              <a:latin typeface="Arial" panose="020B0604020202020204" pitchFamily="34" charset="0"/>
              <a:ea typeface="Gulim"/>
            </a:endParaRPr>
          </a:p>
          <a:p>
            <a:pPr marL="342900" lvl="0" indent="-342900">
              <a:lnSpc>
                <a:spcPts val="1200"/>
              </a:lnSpc>
              <a:buFont typeface="Wingdings" panose="05000000000000000000" pitchFamily="2" charset="2"/>
              <a:buChar char=""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Gulim"/>
              </a:rPr>
              <a:t>To reiterate, the objectives of this webinar are to:</a:t>
            </a:r>
            <a:endParaRPr lang="en-US" sz="1050" dirty="0">
              <a:solidFill>
                <a:prstClr val="black"/>
              </a:solidFill>
              <a:latin typeface="Arial" panose="020B0604020202020204" pitchFamily="34" charset="0"/>
              <a:ea typeface="Gulim"/>
            </a:endParaRPr>
          </a:p>
          <a:p>
            <a:pPr marL="742950" lvl="1" indent="-285750">
              <a:lnSpc>
                <a:spcPts val="1200"/>
              </a:lnSpc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Gulim"/>
                <a:cs typeface="Times New Roman" panose="02020603050405020304" pitchFamily="18" charset="0"/>
              </a:rPr>
              <a:t>Present an overview of our, 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Gulim"/>
                <a:cs typeface="Times New Roman" panose="02020603050405020304" pitchFamily="18" charset="0"/>
              </a:rPr>
              <a:t>efforts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Gulim"/>
                <a:cs typeface="Times New Roman" panose="02020603050405020304" pitchFamily="18" charset="0"/>
              </a:rPr>
              <a:t>to implement the USMCA; and </a:t>
            </a:r>
            <a:r>
              <a:rPr lang="en-US" sz="1050" dirty="0" smtClean="0">
                <a:solidFill>
                  <a:prstClr val="black"/>
                </a:solidFill>
                <a:latin typeface="Arial" panose="020B0604020202020204" pitchFamily="34" charset="0"/>
                <a:ea typeface="Gulim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Gulim"/>
              </a:rPr>
              <a:t>a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Gulim"/>
              </a:rPr>
              <a:t>nswer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Gulim"/>
              </a:rPr>
              <a:t>questions and share resources to help you prepare for entry-into-force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FA89E-08FF-4C08-8D8E-9F89423555E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6290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FA89E-08FF-4C08-8D8E-9F89423555E0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6529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FA89E-08FF-4C08-8D8E-9F89423555E0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5289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FA89E-08FF-4C08-8D8E-9F89423555E0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5027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FA89E-08FF-4C08-8D8E-9F89423555E0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9449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FA89E-08FF-4C08-8D8E-9F89423555E0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4596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FA89E-08FF-4C08-8D8E-9F89423555E0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53905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FA89E-08FF-4C08-8D8E-9F89423555E0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55313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FA89E-08FF-4C08-8D8E-9F89423555E0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58706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FA89E-08FF-4C08-8D8E-9F89423555E0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07780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FA89E-08FF-4C08-8D8E-9F89423555E0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4702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With that, we will turn it over to XXX to begin our discussion on the USMCA overview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FA89E-08FF-4C08-8D8E-9F89423555E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529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73575"/>
            <a:ext cx="5535223" cy="4152840"/>
          </a:xfrm>
        </p:spPr>
        <p:txBody>
          <a:bodyPr/>
          <a:lstStyle/>
          <a:p>
            <a:pPr marL="342900" lvl="0" indent="-342900">
              <a:lnSpc>
                <a:spcPts val="1200"/>
              </a:lnSpc>
              <a:buSzPts val="1100"/>
              <a:buFont typeface="Times New Roman" panose="02020603050405020304" pitchFamily="18" charset="0"/>
              <a:buAutoNum type="arabicPeriod"/>
            </a:pP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ea typeface="Gulim"/>
              </a:rPr>
              <a:t>USMCA Overview</a:t>
            </a:r>
            <a:endParaRPr lang="en-US" sz="1050" dirty="0">
              <a:solidFill>
                <a:prstClr val="black"/>
              </a:solidFill>
              <a:latin typeface="Arial" panose="020B0604020202020204" pitchFamily="34" charset="0"/>
              <a:ea typeface="Gulim"/>
            </a:endParaRPr>
          </a:p>
          <a:p>
            <a:pPr marL="342900" lvl="0" indent="-342900">
              <a:lnSpc>
                <a:spcPts val="1200"/>
              </a:lnSpc>
              <a:spcAft>
                <a:spcPts val="300"/>
              </a:spcAft>
              <a:buFont typeface="Wingdings" panose="05000000000000000000" pitchFamily="2" charset="2"/>
              <a:buChar char=""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Gulim"/>
              </a:rPr>
              <a:t>There are new and novel provisions for Automotive </a:t>
            </a:r>
            <a:r>
              <a:rPr lang="en-US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Gulim"/>
              </a:rPr>
              <a:t>RoO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Gulim"/>
              </a:rPr>
              <a:t> but there are also things that stay the same Some highlights are:</a:t>
            </a:r>
            <a:endParaRPr lang="en-US" sz="1050" dirty="0">
              <a:solidFill>
                <a:prstClr val="black"/>
              </a:solidFill>
              <a:latin typeface="Arial" panose="020B0604020202020204" pitchFamily="34" charset="0"/>
              <a:ea typeface="Gulim"/>
            </a:endParaRPr>
          </a:p>
          <a:p>
            <a:pPr marL="742950" lvl="1" indent="-285750">
              <a:lnSpc>
                <a:spcPts val="1200"/>
              </a:lnSpc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Gulim"/>
                <a:cs typeface="Times New Roman" panose="02020603050405020304" pitchFamily="18" charset="0"/>
              </a:rPr>
              <a:t>Regional value content calculation methods have 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ea typeface="Gulim"/>
                <a:cs typeface="Times New Roman" panose="02020603050405020304" pitchFamily="18" charset="0"/>
              </a:rPr>
              <a:t>remained the same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Gulim"/>
                <a:cs typeface="Times New Roman" panose="02020603050405020304" pitchFamily="18" charset="0"/>
              </a:rPr>
              <a:t>; while 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ea typeface="Gulim"/>
                <a:cs typeface="Times New Roman" panose="02020603050405020304" pitchFamily="18" charset="0"/>
              </a:rPr>
              <a:t>product-specific thresholds have changed</a:t>
            </a:r>
            <a:endParaRPr lang="en-US" sz="1050" dirty="0">
              <a:solidFill>
                <a:prstClr val="black"/>
              </a:solidFill>
              <a:latin typeface="Arial" panose="020B0604020202020204" pitchFamily="34" charset="0"/>
              <a:ea typeface="Gulim"/>
              <a:cs typeface="Times New Roman" panose="02020603050405020304" pitchFamily="18" charset="0"/>
            </a:endParaRPr>
          </a:p>
          <a:p>
            <a:pPr marL="742950" lvl="1" indent="-285750">
              <a:lnSpc>
                <a:spcPts val="1200"/>
              </a:lnSpc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Gulim"/>
                <a:cs typeface="Times New Roman" panose="02020603050405020304" pitchFamily="18" charset="0"/>
              </a:rPr>
              <a:t>The required RVC percentages under USMCA will be higher than what they were under NAFTA</a:t>
            </a:r>
            <a:endParaRPr lang="en-US" sz="1050" dirty="0">
              <a:solidFill>
                <a:prstClr val="black"/>
              </a:solidFill>
              <a:latin typeface="Arial" panose="020B0604020202020204" pitchFamily="34" charset="0"/>
              <a:ea typeface="Gulim"/>
              <a:cs typeface="Times New Roman" panose="02020603050405020304" pitchFamily="18" charset="0"/>
            </a:endParaRPr>
          </a:p>
          <a:p>
            <a:pPr marL="742950" lvl="1" indent="-285750">
              <a:lnSpc>
                <a:spcPts val="1200"/>
              </a:lnSpc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Gulim"/>
                <a:cs typeface="Times New Roman" panose="02020603050405020304" pitchFamily="18" charset="0"/>
              </a:rPr>
              <a:t>The required RVC percentages will 75% for passenger vehicles and light trucks, and 70% for heavy trucks – and the percentages for parts of these vehicles will be in that same general range</a:t>
            </a:r>
            <a:endParaRPr lang="en-US" sz="1050" dirty="0">
              <a:solidFill>
                <a:prstClr val="black"/>
              </a:solidFill>
              <a:latin typeface="Arial" panose="020B0604020202020204" pitchFamily="34" charset="0"/>
              <a:ea typeface="Gulim"/>
              <a:cs typeface="Times New Roman" panose="02020603050405020304" pitchFamily="18" charset="0"/>
            </a:endParaRPr>
          </a:p>
          <a:p>
            <a:pPr marL="742950" lvl="1" indent="-285750">
              <a:lnSpc>
                <a:spcPts val="1200"/>
              </a:lnSpc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Gulim"/>
                <a:cs typeface="Times New Roman" panose="02020603050405020304" pitchFamily="18" charset="0"/>
              </a:rPr>
              <a:t>Labor Value Content (LVC) is a new and novel criteria for automotive goods that was introduced in the new USMCA</a:t>
            </a:r>
            <a:endParaRPr lang="en-US" sz="1050" dirty="0">
              <a:solidFill>
                <a:prstClr val="black"/>
              </a:solidFill>
              <a:latin typeface="Arial" panose="020B0604020202020204" pitchFamily="34" charset="0"/>
              <a:ea typeface="Gulim"/>
              <a:cs typeface="Times New Roman" panose="02020603050405020304" pitchFamily="18" charset="0"/>
            </a:endParaRPr>
          </a:p>
          <a:p>
            <a:pPr marL="742950" lvl="1" indent="-285750">
              <a:lnSpc>
                <a:spcPts val="1200"/>
              </a:lnSpc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Gulim"/>
                <a:cs typeface="Times New Roman" panose="02020603050405020304" pitchFamily="18" charset="0"/>
              </a:rPr>
              <a:t>Under the new USMCA LVC provisions, automotive goods will only receive preferential tariff treatment if the importer certifies that a certain percentage of the automobile’s content (by value) is sourced from manufacturing facilities paying at least 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ea typeface="Gulim"/>
                <a:cs typeface="Times New Roman" panose="02020603050405020304" pitchFamily="18" charset="0"/>
              </a:rPr>
              <a:t>$16 per hour USD</a:t>
            </a:r>
            <a:endParaRPr lang="en-US" sz="1050" dirty="0">
              <a:solidFill>
                <a:prstClr val="black"/>
              </a:solidFill>
              <a:latin typeface="Arial" panose="020B0604020202020204" pitchFamily="34" charset="0"/>
              <a:ea typeface="Gulim"/>
              <a:cs typeface="Times New Roman" panose="02020603050405020304" pitchFamily="18" charset="0"/>
            </a:endParaRPr>
          </a:p>
          <a:p>
            <a:pPr marL="742950" lvl="1" indent="-285750">
              <a:lnSpc>
                <a:spcPts val="1200"/>
              </a:lnSpc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Gulim"/>
                <a:cs typeface="Times New Roman" panose="02020603050405020304" pitchFamily="18" charset="0"/>
              </a:rPr>
              <a:t>As the slide reads:  Passenger vehicles, light truck or heavy trucks are originating if at least 70% of the producer’s annual purchases of steel and aluminum are originating</a:t>
            </a:r>
            <a:endParaRPr lang="en-US" sz="1050" dirty="0">
              <a:solidFill>
                <a:prstClr val="black"/>
              </a:solidFill>
              <a:latin typeface="Arial" panose="020B0604020202020204" pitchFamily="34" charset="0"/>
              <a:ea typeface="Gulim"/>
              <a:cs typeface="Times New Roman" panose="02020603050405020304" pitchFamily="18" charset="0"/>
            </a:endParaRPr>
          </a:p>
          <a:p>
            <a:pPr marL="742950" lvl="1" indent="-285750">
              <a:lnSpc>
                <a:spcPts val="1200"/>
              </a:lnSpc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Gulim"/>
                <a:cs typeface="Times New Roman" panose="02020603050405020304" pitchFamily="18" charset="0"/>
              </a:rPr>
              <a:t>So, what does this mean?  It means that USMCA requires that 70% by value of a vehicle producer’s corporate purchases of steel and aluminum must be manufactured in the United States, Canada, or Mexico  </a:t>
            </a:r>
            <a:endParaRPr lang="en-US" sz="1050" dirty="0">
              <a:solidFill>
                <a:prstClr val="black"/>
              </a:solidFill>
              <a:latin typeface="Arial" panose="020B0604020202020204" pitchFamily="34" charset="0"/>
              <a:ea typeface="Gulim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1200"/>
              </a:lnSpc>
              <a:spcAft>
                <a:spcPts val="300"/>
              </a:spcAft>
              <a:buFont typeface="Wingdings" panose="05000000000000000000" pitchFamily="2" charset="2"/>
              <a:buChar char=""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Gulim"/>
              </a:rPr>
              <a:t>CBP is collaborating with U.S. Government partners, Canadian and Mexican counter parts, and the Trade community to ensure a comprehensive and smooth implementation of the USMCA.</a:t>
            </a:r>
            <a:endParaRPr lang="en-US" sz="1050" dirty="0">
              <a:solidFill>
                <a:prstClr val="black"/>
              </a:solidFill>
              <a:latin typeface="Arial" panose="020B0604020202020204" pitchFamily="34" charset="0"/>
              <a:ea typeface="Gulim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FA89E-08FF-4C08-8D8E-9F89423555E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9720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lnSpc>
                <a:spcPts val="1200"/>
              </a:lnSpc>
              <a:buSzPts val="1100"/>
              <a:buFont typeface="Times New Roman" panose="02020603050405020304" pitchFamily="18" charset="0"/>
              <a:buAutoNum type="arabicPeriod"/>
            </a:pP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ea typeface="Gulim"/>
              </a:rPr>
              <a:t>General Information and Key Dates </a:t>
            </a:r>
            <a:endParaRPr lang="en-US" sz="1050" dirty="0">
              <a:solidFill>
                <a:prstClr val="black"/>
              </a:solidFill>
              <a:latin typeface="Arial" panose="020B0604020202020204" pitchFamily="34" charset="0"/>
              <a:ea typeface="Gulim"/>
            </a:endParaRPr>
          </a:p>
          <a:p>
            <a:pPr marL="342900" lvl="0" indent="-342900">
              <a:lnSpc>
                <a:spcPts val="1200"/>
              </a:lnSpc>
              <a:buFont typeface="Wingdings" panose="05000000000000000000" pitchFamily="2" charset="2"/>
              <a:buChar char=""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Gulim"/>
              </a:rPr>
              <a:t>The following slides detail specific provisions of the new USMCA agreement – some items to highlight include:</a:t>
            </a:r>
            <a:endParaRPr lang="en-US" sz="1050" dirty="0">
              <a:solidFill>
                <a:prstClr val="black"/>
              </a:solidFill>
              <a:latin typeface="Arial" panose="020B0604020202020204" pitchFamily="34" charset="0"/>
              <a:ea typeface="Gulim"/>
            </a:endParaRPr>
          </a:p>
          <a:p>
            <a:pPr marL="742950" lvl="1" indent="-285750">
              <a:lnSpc>
                <a:spcPts val="1200"/>
              </a:lnSpc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Gulim"/>
                <a:cs typeface="Times New Roman" panose="02020603050405020304" pitchFamily="18" charset="0"/>
              </a:rPr>
              <a:t>USMCA includes 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ea typeface="Gulim"/>
                <a:cs typeface="Times New Roman" panose="02020603050405020304" pitchFamily="18" charset="0"/>
              </a:rPr>
              <a:t>a 16-year sunset clause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Gulim"/>
                <a:cs typeface="Times New Roman" panose="02020603050405020304" pitchFamily="18" charset="0"/>
              </a:rPr>
              <a:t> and all three parties are required to re-evaluate the agreement every six years</a:t>
            </a:r>
            <a:endParaRPr lang="en-US" sz="1050" dirty="0">
              <a:solidFill>
                <a:prstClr val="black"/>
              </a:solidFill>
              <a:latin typeface="Arial" panose="020B0604020202020204" pitchFamily="34" charset="0"/>
              <a:ea typeface="Gulim"/>
              <a:cs typeface="Times New Roman" panose="02020603050405020304" pitchFamily="18" charset="0"/>
            </a:endParaRPr>
          </a:p>
          <a:p>
            <a:pPr marL="742950" lvl="1" indent="-285750">
              <a:lnSpc>
                <a:spcPts val="1200"/>
              </a:lnSpc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Gulim"/>
                <a:cs typeface="Times New Roman" panose="02020603050405020304" pitchFamily="18" charset="0"/>
              </a:rPr>
              <a:t>USMCA adopts the same duty phase-out from NAFTA</a:t>
            </a:r>
            <a:endParaRPr lang="en-US" sz="1050" dirty="0">
              <a:solidFill>
                <a:prstClr val="black"/>
              </a:solidFill>
              <a:latin typeface="Arial" panose="020B0604020202020204" pitchFamily="34" charset="0"/>
              <a:ea typeface="Gulim"/>
              <a:cs typeface="Times New Roman" panose="02020603050405020304" pitchFamily="18" charset="0"/>
            </a:endParaRPr>
          </a:p>
          <a:p>
            <a:pPr marL="742950" lvl="1" indent="-285750">
              <a:lnSpc>
                <a:spcPts val="1200"/>
              </a:lnSpc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Gulim"/>
                <a:cs typeface="Times New Roman" panose="02020603050405020304" pitchFamily="18" charset="0"/>
              </a:rPr>
              <a:t>Originating goods and tariff preference level, or TPL, goods are 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ea typeface="Gulim"/>
                <a:cs typeface="Times New Roman" panose="02020603050405020304" pitchFamily="18" charset="0"/>
              </a:rPr>
              <a:t>exempt from Merchandise Processing Fees if the claim is made at time of entry</a:t>
            </a:r>
            <a:endParaRPr lang="en-US" sz="1050" dirty="0">
              <a:solidFill>
                <a:prstClr val="black"/>
              </a:solidFill>
              <a:latin typeface="Arial" panose="020B0604020202020204" pitchFamily="34" charset="0"/>
              <a:ea typeface="Gulim"/>
              <a:cs typeface="Times New Roman" panose="02020603050405020304" pitchFamily="18" charset="0"/>
            </a:endParaRPr>
          </a:p>
          <a:p>
            <a:pPr marL="742950" lvl="1" indent="-285750">
              <a:lnSpc>
                <a:spcPts val="1200"/>
              </a:lnSpc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Gulim"/>
                <a:cs typeface="Times New Roman" panose="02020603050405020304" pitchFamily="18" charset="0"/>
              </a:rPr>
              <a:t>Goods claiming USMCA preferential treatment may not leave customs’ control nor undergo production in a third party non-Party – this provision is the 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ea typeface="Gulim"/>
                <a:cs typeface="Times New Roman" panose="02020603050405020304" pitchFamily="18" charset="0"/>
              </a:rPr>
              <a:t>same as NAFTA</a:t>
            </a:r>
            <a:endParaRPr lang="en-US" sz="1050" dirty="0">
              <a:solidFill>
                <a:prstClr val="black"/>
              </a:solidFill>
              <a:latin typeface="Arial" panose="020B0604020202020204" pitchFamily="34" charset="0"/>
              <a:ea typeface="Gulim"/>
              <a:cs typeface="Times New Roman" panose="02020603050405020304" pitchFamily="18" charset="0"/>
            </a:endParaRPr>
          </a:p>
          <a:p>
            <a:pPr marL="742950" lvl="1" indent="-285750">
              <a:lnSpc>
                <a:spcPts val="1200"/>
              </a:lnSpc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Gulim"/>
                <a:cs typeface="Times New Roman" panose="02020603050405020304" pitchFamily="18" charset="0"/>
              </a:rPr>
              <a:t>Primary responsibility for compliance has 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ea typeface="Gulim"/>
                <a:cs typeface="Times New Roman" panose="02020603050405020304" pitchFamily="18" charset="0"/>
              </a:rPr>
              <a:t>shifted to the importer </a:t>
            </a:r>
            <a:endParaRPr lang="en-US" sz="1050" dirty="0">
              <a:solidFill>
                <a:prstClr val="black"/>
              </a:solidFill>
              <a:latin typeface="Arial" panose="020B0604020202020204" pitchFamily="34" charset="0"/>
              <a:ea typeface="Gulim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1200"/>
              </a:lnSpc>
              <a:buFont typeface="Wingdings" panose="05000000000000000000" pitchFamily="2" charset="2"/>
              <a:buChar char=""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Gulim"/>
              </a:rPr>
              <a:t>CBP is currently awaiting additional clarity on USMCA citations from CBP Regulations and Rulings </a:t>
            </a:r>
            <a:endParaRPr lang="en-US" sz="1050" dirty="0">
              <a:solidFill>
                <a:prstClr val="black"/>
              </a:solidFill>
              <a:latin typeface="Arial" panose="020B0604020202020204" pitchFamily="34" charset="0"/>
              <a:ea typeface="Gulim"/>
            </a:endParaRPr>
          </a:p>
          <a:p>
            <a:pPr marL="742950" lvl="1" indent="-285750">
              <a:lnSpc>
                <a:spcPts val="1200"/>
              </a:lnSpc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Gulim"/>
                <a:cs typeface="Times New Roman" panose="02020603050405020304" pitchFamily="18" charset="0"/>
              </a:rPr>
              <a:t>While not yet published, the applicable General Note will be 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ea typeface="Gulim"/>
                <a:cs typeface="Times New Roman" panose="02020603050405020304" pitchFamily="18" charset="0"/>
              </a:rPr>
              <a:t>General Note 11</a:t>
            </a:r>
            <a:endParaRPr lang="en-US" sz="1050" dirty="0">
              <a:solidFill>
                <a:prstClr val="black"/>
              </a:solidFill>
              <a:latin typeface="Arial" panose="020B0604020202020204" pitchFamily="34" charset="0"/>
              <a:ea typeface="Gulim"/>
              <a:cs typeface="Times New Roman" panose="02020603050405020304" pitchFamily="18" charset="0"/>
            </a:endParaRPr>
          </a:p>
          <a:p>
            <a:pPr marL="742950" lvl="1" indent="-285750">
              <a:lnSpc>
                <a:spcPts val="1200"/>
              </a:lnSpc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Gulim"/>
                <a:cs typeface="Times New Roman" panose="02020603050405020304" pitchFamily="18" charset="0"/>
              </a:rPr>
              <a:t>The USC citation is to be determined, but USMCA will be reflected in 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ea typeface="Gulim"/>
                <a:cs typeface="Times New Roman" panose="02020603050405020304" pitchFamily="18" charset="0"/>
              </a:rPr>
              <a:t>19 USC 182</a:t>
            </a:r>
            <a:endParaRPr lang="en-US" sz="1050" dirty="0">
              <a:solidFill>
                <a:prstClr val="black"/>
              </a:solidFill>
              <a:latin typeface="Arial" panose="020B0604020202020204" pitchFamily="34" charset="0"/>
              <a:ea typeface="Gulim"/>
              <a:cs typeface="Times New Roman" panose="02020603050405020304" pitchFamily="18" charset="0"/>
            </a:endParaRPr>
          </a:p>
          <a:p>
            <a:pPr marL="742950" lvl="1" indent="-285750">
              <a:lnSpc>
                <a:spcPts val="1200"/>
              </a:lnSpc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Gulim"/>
                <a:cs typeface="Times New Roman" panose="02020603050405020304" pitchFamily="18" charset="0"/>
              </a:rPr>
              <a:t>We will be sure to update the field with any and all information, once available</a:t>
            </a:r>
            <a:endParaRPr lang="en-US" sz="1050" dirty="0">
              <a:solidFill>
                <a:prstClr val="black"/>
              </a:solidFill>
              <a:latin typeface="Arial" panose="020B0604020202020204" pitchFamily="34" charset="0"/>
              <a:ea typeface="Gulim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FA89E-08FF-4C08-8D8E-9F89423555E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0449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lnSpc>
                <a:spcPts val="1200"/>
              </a:lnSpc>
              <a:buSzPts val="1100"/>
              <a:buFont typeface="Times New Roman" panose="02020603050405020304" pitchFamily="18" charset="0"/>
              <a:buAutoNum type="arabicPeriod"/>
            </a:pP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ea typeface="Gulim"/>
              </a:rPr>
              <a:t>Introduction to the USMCA Center</a:t>
            </a:r>
            <a:endParaRPr lang="en-US" sz="1050" dirty="0">
              <a:solidFill>
                <a:prstClr val="black"/>
              </a:solidFill>
              <a:latin typeface="Arial" panose="020B0604020202020204" pitchFamily="34" charset="0"/>
              <a:ea typeface="Gulim"/>
            </a:endParaRPr>
          </a:p>
          <a:p>
            <a:pPr marL="342900" lvl="0" indent="-342900">
              <a:lnSpc>
                <a:spcPts val="1200"/>
              </a:lnSpc>
              <a:spcAft>
                <a:spcPts val="300"/>
              </a:spcAft>
              <a:buSzPts val="1000"/>
              <a:buFont typeface="Wingdings" panose="05000000000000000000" pitchFamily="2" charset="2"/>
              <a:buChar char=""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Gulim"/>
              </a:rPr>
              <a:t>We will now turn it over to </a:t>
            </a:r>
            <a:r>
              <a:rPr lang="en-US" b="1" dirty="0">
                <a:solidFill>
                  <a:prstClr val="black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Gulim"/>
              </a:rPr>
              <a:t>XXX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Gulim"/>
              </a:rPr>
              <a:t> to present on the USMCA Center </a:t>
            </a:r>
            <a:endParaRPr lang="en-US" sz="1050" dirty="0">
              <a:solidFill>
                <a:prstClr val="black"/>
              </a:solidFill>
              <a:latin typeface="Arial" panose="020B0604020202020204" pitchFamily="34" charset="0"/>
              <a:ea typeface="Gulim"/>
            </a:endParaRPr>
          </a:p>
          <a:p>
            <a:pPr marL="342900" lvl="0" indent="-342900">
              <a:lnSpc>
                <a:spcPts val="1200"/>
              </a:lnSpc>
              <a:spcAft>
                <a:spcPts val="300"/>
              </a:spcAft>
              <a:buSzPts val="1000"/>
              <a:buFont typeface="Wingdings" panose="05000000000000000000" pitchFamily="2" charset="2"/>
              <a:buChar char=""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Gulim"/>
              </a:rPr>
              <a:t>Good afternoon all, my name is </a:t>
            </a:r>
            <a:r>
              <a:rPr lang="en-US" b="1" dirty="0">
                <a:solidFill>
                  <a:prstClr val="black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Gulim"/>
              </a:rPr>
              <a:t>XXX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Gulim"/>
              </a:rPr>
              <a:t> and I serve as a member of USMCA Center </a:t>
            </a:r>
            <a:endParaRPr lang="en-US" sz="1050" dirty="0">
              <a:solidFill>
                <a:prstClr val="black"/>
              </a:solidFill>
              <a:latin typeface="Arial" panose="020B0604020202020204" pitchFamily="34" charset="0"/>
              <a:ea typeface="Gulim"/>
            </a:endParaRPr>
          </a:p>
          <a:p>
            <a:pPr marL="342900" lvl="0" indent="-342900">
              <a:lnSpc>
                <a:spcPts val="1200"/>
              </a:lnSpc>
              <a:buSzPts val="1000"/>
              <a:buFont typeface="Wingdings" panose="05000000000000000000" pitchFamily="2" charset="2"/>
              <a:buChar char=""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Gulim"/>
              </a:rPr>
              <a:t>I will now provide an overview of the USMCA Center, which is a cornerstone piece of CBP OT’s strategy for successfully implementing USMCA </a:t>
            </a:r>
            <a:endParaRPr lang="en-US" sz="1050" dirty="0">
              <a:solidFill>
                <a:prstClr val="black"/>
              </a:solidFill>
              <a:latin typeface="Arial" panose="020B0604020202020204" pitchFamily="34" charset="0"/>
              <a:ea typeface="Gulim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FA89E-08FF-4C08-8D8E-9F89423555E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5152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lnSpc>
                <a:spcPts val="1200"/>
              </a:lnSpc>
              <a:buFont typeface="Wingdings" panose="05000000000000000000" pitchFamily="2" charset="2"/>
              <a:buChar char=""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Gulim"/>
              </a:rPr>
              <a:t>Today, the following individuals from CBP Office of Trade will be leading the presentation:</a:t>
            </a:r>
            <a:endParaRPr lang="en-US" sz="1050" dirty="0">
              <a:solidFill>
                <a:prstClr val="black"/>
              </a:solidFill>
              <a:latin typeface="Arial" panose="020B0604020202020204" pitchFamily="34" charset="0"/>
              <a:ea typeface="Gulim"/>
            </a:endParaRPr>
          </a:p>
          <a:p>
            <a:pPr marL="742950" lvl="1" indent="-285750">
              <a:lnSpc>
                <a:spcPts val="1200"/>
              </a:lnSpc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Gulim"/>
                <a:cs typeface="Times New Roman" panose="02020603050405020304" pitchFamily="18" charset="0"/>
              </a:rPr>
              <a:t>Tamica Solomon – Acting Director of the USMCA 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Gulim"/>
                <a:cs typeface="Times New Roman" panose="02020603050405020304" pitchFamily="18" charset="0"/>
              </a:rPr>
              <a:t>Center</a:t>
            </a:r>
          </a:p>
          <a:p>
            <a:pPr marL="742950" lvl="1" indent="-285750">
              <a:lnSpc>
                <a:spcPts val="1200"/>
              </a:lnSpc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Gulim"/>
                <a:cs typeface="Times New Roman" panose="02020603050405020304" pitchFamily="18" charset="0"/>
              </a:rPr>
              <a:t>Adam </a:t>
            </a:r>
            <a:r>
              <a:rPr lang="en-US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Gulim"/>
                <a:cs typeface="Times New Roman" panose="02020603050405020304" pitchFamily="18" charset="0"/>
              </a:rPr>
              <a:t>Sletsski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ea typeface="Gulim"/>
              <a:cs typeface="Times New Roman" panose="02020603050405020304" pitchFamily="18" charset="0"/>
            </a:endParaRPr>
          </a:p>
          <a:p>
            <a:pPr marL="742950" lvl="1" indent="-285750">
              <a:lnSpc>
                <a:spcPts val="1200"/>
              </a:lnSpc>
              <a:buFont typeface="Courier New" panose="02070309020205020404" pitchFamily="49" charset="0"/>
              <a:buChar char="o"/>
            </a:pPr>
            <a:r>
              <a:rPr lang="en-US" sz="1050" dirty="0" smtClean="0">
                <a:solidFill>
                  <a:prstClr val="black"/>
                </a:solidFill>
                <a:latin typeface="Times New Roman" panose="02020603050405020304" pitchFamily="18" charset="0"/>
                <a:ea typeface="Gulim"/>
                <a:cs typeface="Times New Roman" panose="02020603050405020304" pitchFamily="18" charset="0"/>
              </a:rPr>
              <a:t>Minneka Bookhart- Auditor </a:t>
            </a:r>
            <a:r>
              <a:rPr lang="en-US" sz="1050" dirty="0">
                <a:solidFill>
                  <a:prstClr val="black"/>
                </a:solidFill>
                <a:latin typeface="Times New Roman" panose="02020603050405020304" pitchFamily="18" charset="0"/>
                <a:ea typeface="Gulim"/>
                <a:cs typeface="Times New Roman" panose="02020603050405020304" pitchFamily="18" charset="0"/>
              </a:rPr>
              <a:t>USMCA Center </a:t>
            </a:r>
            <a:endParaRPr lang="en-US" sz="1050" dirty="0">
              <a:solidFill>
                <a:prstClr val="black"/>
              </a:solidFill>
              <a:latin typeface="Arial" panose="020B0604020202020204" pitchFamily="34" charset="0"/>
              <a:ea typeface="Gulim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FA89E-08FF-4C08-8D8E-9F89423555E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6258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73575"/>
            <a:ext cx="5607050" cy="4163529"/>
          </a:xfrm>
        </p:spPr>
        <p:txBody>
          <a:bodyPr/>
          <a:lstStyle/>
          <a:p>
            <a:pPr marL="342900" lvl="0" indent="-342900">
              <a:lnSpc>
                <a:spcPts val="1200"/>
              </a:lnSpc>
              <a:buSzPts val="1100"/>
              <a:buFont typeface="Times New Roman" panose="02020603050405020304" pitchFamily="18" charset="0"/>
              <a:buAutoNum type="arabicPeriod"/>
            </a:pP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ea typeface="Gulim"/>
              </a:rPr>
              <a:t>USMCA Center – Overview </a:t>
            </a:r>
            <a:endParaRPr lang="en-US" sz="1050" dirty="0">
              <a:solidFill>
                <a:prstClr val="black"/>
              </a:solidFill>
              <a:latin typeface="Arial" panose="020B0604020202020204" pitchFamily="34" charset="0"/>
              <a:ea typeface="Gulim"/>
            </a:endParaRPr>
          </a:p>
          <a:p>
            <a:pPr marL="342900" lvl="0" indent="-342900">
              <a:lnSpc>
                <a:spcPts val="1200"/>
              </a:lnSpc>
              <a:spcAft>
                <a:spcPts val="300"/>
              </a:spcAft>
              <a:buSzPts val="1000"/>
              <a:buFont typeface="Wingdings" panose="05000000000000000000" pitchFamily="2" charset="2"/>
              <a:buChar char=""/>
            </a:pP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Gulim"/>
              </a:rPr>
              <a:t>The USMCA Center is your one stop shop for all things USMCA. The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Gulim"/>
              </a:rPr>
              <a:t>USMCA Center will coordinate CBP’s implementation and enforcement of the USMCA to ensure a smooth transition with consistent and comprehensive guidance to our internal and external stakeholders</a:t>
            </a:r>
            <a:endParaRPr lang="en-US" sz="1050" dirty="0">
              <a:solidFill>
                <a:prstClr val="black"/>
              </a:solidFill>
              <a:latin typeface="Arial" panose="020B0604020202020204" pitchFamily="34" charset="0"/>
              <a:ea typeface="Gulim"/>
            </a:endParaRPr>
          </a:p>
          <a:p>
            <a:pPr marL="342900" lvl="0" indent="-342900">
              <a:lnSpc>
                <a:spcPts val="1200"/>
              </a:lnSpc>
              <a:spcAft>
                <a:spcPts val="300"/>
              </a:spcAft>
              <a:buSzPts val="1000"/>
              <a:buFont typeface="Wingdings" panose="05000000000000000000" pitchFamily="2" charset="2"/>
              <a:buChar char=""/>
            </a:pP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Gulim"/>
              </a:rPr>
              <a:t>We are organizationally housed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Gulim"/>
              </a:rPr>
              <a:t>within 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Gulim"/>
              </a:rPr>
              <a:t>CBP’s 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Gulim"/>
              </a:rPr>
              <a:t>Office of Trade (OT) and 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Gulim"/>
              </a:rPr>
              <a:t> our center includes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Gulim"/>
              </a:rPr>
              <a:t>SMEs from across CBP’s HQ offices and Centers of Excellence and Expertise (Centers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Gulim"/>
              </a:rPr>
              <a:t>). Our staff is made up of Audits, Attorneys, National Entry and Import Specialist to name as few.  </a:t>
            </a:r>
            <a:endParaRPr lang="en-US" sz="1050" dirty="0">
              <a:solidFill>
                <a:prstClr val="black"/>
              </a:solidFill>
              <a:latin typeface="Arial" panose="020B0604020202020204" pitchFamily="34" charset="0"/>
              <a:ea typeface="Gulim"/>
            </a:endParaRPr>
          </a:p>
          <a:p>
            <a:pPr marL="342900" lvl="0" indent="-342900">
              <a:lnSpc>
                <a:spcPts val="1200"/>
              </a:lnSpc>
              <a:spcAft>
                <a:spcPts val="300"/>
              </a:spcAft>
              <a:buSzPts val="1000"/>
              <a:buFont typeface="Wingdings" panose="05000000000000000000" pitchFamily="2" charset="2"/>
              <a:buChar char=""/>
            </a:pP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Gulim"/>
              </a:rPr>
              <a:t>We Launched the Center in  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ea typeface="Gulim"/>
              </a:rPr>
              <a:t>March 2020 </a:t>
            </a:r>
            <a:r>
              <a:rPr lang="en-US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Gulim"/>
              </a:rPr>
              <a:t> and 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Gulim"/>
              </a:rPr>
              <a:t>this Center will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Gulim"/>
              </a:rPr>
              <a:t>operate for three to five years  </a:t>
            </a:r>
            <a:endParaRPr lang="en-US" sz="1050" dirty="0">
              <a:solidFill>
                <a:prstClr val="black"/>
              </a:solidFill>
              <a:latin typeface="Arial" panose="020B0604020202020204" pitchFamily="34" charset="0"/>
              <a:ea typeface="Gulim"/>
            </a:endParaRPr>
          </a:p>
          <a:p>
            <a:pPr marL="342900" lvl="0" indent="-342900">
              <a:lnSpc>
                <a:spcPts val="1200"/>
              </a:lnSpc>
              <a:spcAft>
                <a:spcPts val="300"/>
              </a:spcAft>
              <a:buSzPts val="1000"/>
              <a:buFont typeface="Wingdings" panose="05000000000000000000" pitchFamily="2" charset="2"/>
              <a:buChar char=""/>
            </a:pP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Gulim"/>
              </a:rPr>
              <a:t>The purpose of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Gulim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Gulim"/>
              </a:rPr>
              <a:t>this Center is to Coordinate, track,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Gulim"/>
              </a:rPr>
              <a:t>and 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Gulim"/>
              </a:rPr>
              <a:t>promote 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ea typeface="Gulim"/>
              </a:rPr>
              <a:t>implementation </a:t>
            </a:r>
            <a:r>
              <a:rPr lang="en-US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Gulim"/>
              </a:rPr>
              <a:t>and enforcement efforts</a:t>
            </a:r>
            <a:endParaRPr lang="en-US" sz="1050" dirty="0" smtClean="0">
              <a:solidFill>
                <a:prstClr val="black"/>
              </a:solidFill>
              <a:latin typeface="Arial" panose="020B0604020202020204" pitchFamily="34" charset="0"/>
              <a:ea typeface="Gulim"/>
            </a:endParaRPr>
          </a:p>
          <a:p>
            <a:pPr marL="342900" lvl="0" indent="-342900">
              <a:lnSpc>
                <a:spcPts val="1200"/>
              </a:lnSpc>
              <a:spcAft>
                <a:spcPts val="300"/>
              </a:spcAft>
              <a:buSzPts val="1000"/>
              <a:buFont typeface="Wingdings" panose="05000000000000000000" pitchFamily="2" charset="2"/>
              <a:buChar char=""/>
            </a:pP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Gulim"/>
              </a:rPr>
              <a:t>USMCA Center core responsibilities will </a:t>
            </a:r>
            <a:r>
              <a:rPr lang="en-US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Gulim"/>
              </a:rPr>
              <a:t>evolve 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Gulim"/>
              </a:rPr>
              <a:t>from focusing on implementation pre entry into force to more communication and  training on regulations and policy post entry into force. </a:t>
            </a:r>
          </a:p>
          <a:p>
            <a:pPr marL="342900" lvl="0" indent="-342900">
              <a:lnSpc>
                <a:spcPts val="1200"/>
              </a:lnSpc>
              <a:spcAft>
                <a:spcPts val="300"/>
              </a:spcAft>
              <a:buSzPts val="1000"/>
              <a:buFont typeface="Wingdings" panose="05000000000000000000" pitchFamily="2" charset="2"/>
              <a:buChar char=""/>
            </a:pP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Gulim"/>
              </a:rPr>
              <a:t>We have three guiding responsibilities, </a:t>
            </a:r>
          </a:p>
          <a:p>
            <a:pPr marL="800100" lvl="1" indent="-342900">
              <a:lnSpc>
                <a:spcPts val="1200"/>
              </a:lnSpc>
              <a:spcAft>
                <a:spcPts val="300"/>
              </a:spcAft>
              <a:buSzPts val="1000"/>
              <a:buFont typeface="Wingdings" panose="05000000000000000000" pitchFamily="2" charset="2"/>
              <a:buChar char=""/>
            </a:pP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Gulim"/>
              </a:rPr>
              <a:t>Coordination</a:t>
            </a:r>
          </a:p>
          <a:p>
            <a:pPr marL="800100" lvl="1" indent="-342900">
              <a:lnSpc>
                <a:spcPts val="1200"/>
              </a:lnSpc>
              <a:spcAft>
                <a:spcPts val="300"/>
              </a:spcAft>
              <a:buSzPts val="1000"/>
              <a:buFont typeface="Wingdings" panose="05000000000000000000" pitchFamily="2" charset="2"/>
              <a:buChar char=""/>
            </a:pP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Gulim"/>
              </a:rPr>
              <a:t>Communication</a:t>
            </a:r>
          </a:p>
          <a:p>
            <a:pPr marL="800100" lvl="1" indent="-342900">
              <a:lnSpc>
                <a:spcPts val="1200"/>
              </a:lnSpc>
              <a:spcAft>
                <a:spcPts val="300"/>
              </a:spcAft>
              <a:buSzPts val="1000"/>
              <a:buFont typeface="Wingdings" panose="05000000000000000000" pitchFamily="2" charset="2"/>
              <a:buChar char=""/>
            </a:pP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Gulim"/>
              </a:rPr>
              <a:t>Regulations and Policy</a:t>
            </a:r>
          </a:p>
          <a:p>
            <a:pPr marL="342900" lvl="0" indent="-342900">
              <a:lnSpc>
                <a:spcPts val="1200"/>
              </a:lnSpc>
              <a:spcAft>
                <a:spcPts val="300"/>
              </a:spcAft>
              <a:buSzPts val="1000"/>
              <a:buFont typeface="Wingdings" panose="05000000000000000000" pitchFamily="2" charset="2"/>
              <a:buChar char=""/>
            </a:pPr>
            <a:r>
              <a:rPr lang="en-US" sz="1100" dirty="0" smtClean="0">
                <a:solidFill>
                  <a:prstClr val="black"/>
                </a:solidFill>
                <a:latin typeface="Arial" panose="020B0604020202020204" pitchFamily="34" charset="0"/>
                <a:ea typeface="Gulim"/>
                <a:cs typeface="Arial" panose="020B0604020202020204" pitchFamily="34" charset="0"/>
              </a:rPr>
              <a:t>We are your Center so whatever you need please check us out first. We have tons of resources which leads us into our next topic. </a:t>
            </a:r>
            <a:endParaRPr lang="en-US" sz="1100" dirty="0">
              <a:solidFill>
                <a:prstClr val="black"/>
              </a:solidFill>
              <a:latin typeface="Arial" panose="020B0604020202020204" pitchFamily="34" charset="0"/>
              <a:ea typeface="Gulim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FA89E-08FF-4C08-8D8E-9F89423555E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3305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FA89E-08FF-4C08-8D8E-9F89423555E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440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"/>
            <a:ext cx="9144000" cy="82013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682" y="1069318"/>
            <a:ext cx="8669579" cy="5226379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A6A433F-F7C7-4B33-B9F0-AA9A366C7EC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45" t="4114" r="18606" b="35529"/>
          <a:stretch/>
        </p:blipFill>
        <p:spPr>
          <a:xfrm>
            <a:off x="8382990" y="84409"/>
            <a:ext cx="654875" cy="651316"/>
          </a:xfrm>
          <a:prstGeom prst="rect">
            <a:avLst/>
          </a:prstGeom>
        </p:spPr>
      </p:pic>
      <p:sp>
        <p:nvSpPr>
          <p:cNvPr id="9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543675"/>
            <a:ext cx="3657600" cy="314325"/>
          </a:xfrm>
          <a:prstGeom prst="rect">
            <a:avLst/>
          </a:prstGeom>
        </p:spPr>
        <p:txBody>
          <a:bodyPr anchor="ctr" anchorCtr="0"/>
          <a:lstStyle>
            <a:lvl1pPr marL="228600" indent="0">
              <a:buNone/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5pPr marL="18288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aseline="0"/>
            </a:lvl5pPr>
          </a:lstStyle>
          <a:p>
            <a:pPr marL="571500" marR="0" lvl="0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Presentation Name </a:t>
            </a:r>
          </a:p>
        </p:txBody>
      </p:sp>
    </p:spTree>
    <p:extLst>
      <p:ext uri="{BB962C8B-B14F-4D97-AF65-F5344CB8AC3E}">
        <p14:creationId xmlns:p14="http://schemas.microsoft.com/office/powerpoint/2010/main" val="773916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8443" y="2766218"/>
            <a:ext cx="4773667" cy="13255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A6A433F-F7C7-4B33-B9F0-AA9A366C7EC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18" t="4774" r="18605" b="35859"/>
          <a:stretch/>
        </p:blipFill>
        <p:spPr>
          <a:xfrm>
            <a:off x="5075465" y="1537138"/>
            <a:ext cx="3962400" cy="3783724"/>
          </a:xfrm>
          <a:prstGeom prst="rect">
            <a:avLst/>
          </a:prstGeom>
        </p:spPr>
      </p:pic>
      <p:sp>
        <p:nvSpPr>
          <p:cNvPr id="5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543675"/>
            <a:ext cx="3657600" cy="314325"/>
          </a:xfrm>
          <a:prstGeom prst="rect">
            <a:avLst/>
          </a:prstGeom>
        </p:spPr>
        <p:txBody>
          <a:bodyPr anchor="ctr" anchorCtr="0"/>
          <a:lstStyle>
            <a:lvl1pPr marL="228600" indent="0">
              <a:buNone/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5pPr marL="18288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aseline="0"/>
            </a:lvl5pPr>
          </a:lstStyle>
          <a:p>
            <a:pPr marL="571500" marR="0" lvl="0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Presentation Name </a:t>
            </a:r>
          </a:p>
        </p:txBody>
      </p:sp>
    </p:spTree>
    <p:extLst>
      <p:ext uri="{BB962C8B-B14F-4D97-AF65-F5344CB8AC3E}">
        <p14:creationId xmlns:p14="http://schemas.microsoft.com/office/powerpoint/2010/main" val="4227480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867746"/>
            <a:ext cx="9144000" cy="2024743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543040"/>
            <a:ext cx="9144000" cy="31496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005F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6543675"/>
            <a:ext cx="3657600" cy="314325"/>
          </a:xfrm>
          <a:prstGeom prst="rect">
            <a:avLst/>
          </a:prstGeom>
        </p:spPr>
        <p:txBody>
          <a:bodyPr anchor="ctr" anchorCtr="0"/>
          <a:lstStyle>
            <a:lvl1pPr marL="228600" indent="0">
              <a:buNone/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5pPr marL="18288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aseline="0"/>
            </a:lvl5pPr>
          </a:lstStyle>
          <a:p>
            <a:pPr marL="571500" marR="0" lvl="0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Presentation Name 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203882" y="1004888"/>
            <a:ext cx="8760731" cy="16811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 baseline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Add Text, Size 18, Bullets size 14</a:t>
            </a:r>
          </a:p>
          <a:p>
            <a:pPr lvl="0"/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2" hasCustomPrompt="1"/>
          </p:nvPr>
        </p:nvSpPr>
        <p:spPr>
          <a:xfrm>
            <a:off x="203883" y="84933"/>
            <a:ext cx="7322456" cy="668338"/>
          </a:xfrm>
          <a:prstGeom prst="rect">
            <a:avLst/>
          </a:prstGeom>
        </p:spPr>
        <p:txBody>
          <a:bodyPr anchor="ctr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800" dirty="0"/>
              <a:t>Page Title, Times New Roman 28 pts.</a:t>
            </a:r>
          </a:p>
        </p:txBody>
      </p:sp>
      <p:sp>
        <p:nvSpPr>
          <p:cNvPr id="25" name="Chart Placeholder 24"/>
          <p:cNvSpPr>
            <a:spLocks noGrp="1"/>
          </p:cNvSpPr>
          <p:nvPr>
            <p:ph type="chart" sz="quarter" idx="13"/>
          </p:nvPr>
        </p:nvSpPr>
        <p:spPr>
          <a:xfrm>
            <a:off x="203882" y="3015648"/>
            <a:ext cx="4098698" cy="337978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  <p:sp>
        <p:nvSpPr>
          <p:cNvPr id="28" name="Chart Placeholder 24"/>
          <p:cNvSpPr>
            <a:spLocks noGrp="1"/>
          </p:cNvSpPr>
          <p:nvPr>
            <p:ph type="chart" sz="quarter" idx="14"/>
          </p:nvPr>
        </p:nvSpPr>
        <p:spPr>
          <a:xfrm>
            <a:off x="4865915" y="3006964"/>
            <a:ext cx="4098698" cy="337978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7200901" y="6543040"/>
            <a:ext cx="1836964" cy="326004"/>
          </a:xfrm>
          <a:prstGeom prst="rect">
            <a:avLst/>
          </a:prstGeom>
        </p:spPr>
        <p:txBody>
          <a:bodyPr anchor="ctr" anchorCtr="0"/>
          <a:lstStyle>
            <a:lvl1pPr algn="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A6A433F-F7C7-4B33-B9F0-AA9A366C7EC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45" t="4114" r="18606" b="35529"/>
          <a:stretch/>
        </p:blipFill>
        <p:spPr>
          <a:xfrm>
            <a:off x="8382990" y="84409"/>
            <a:ext cx="654875" cy="651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412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8052318" y="0"/>
            <a:ext cx="1091681" cy="68580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03478" y="1004661"/>
            <a:ext cx="7322861" cy="186848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aseline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 baseline="0"/>
            </a:lvl2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Text Size 18</a:t>
            </a:r>
          </a:p>
        </p:txBody>
      </p:sp>
      <p:sp>
        <p:nvSpPr>
          <p:cNvPr id="9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6543675"/>
            <a:ext cx="3657600" cy="314325"/>
          </a:xfrm>
          <a:prstGeom prst="rect">
            <a:avLst/>
          </a:prstGeom>
        </p:spPr>
        <p:txBody>
          <a:bodyPr anchor="ctr" anchorCtr="0"/>
          <a:lstStyle>
            <a:lvl1pPr marL="571500" marR="0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None/>
              <a:tabLst/>
              <a:defRPr sz="10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5pPr marL="18288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aseline="0"/>
            </a:lvl5pPr>
          </a:lstStyle>
          <a:p>
            <a:pPr marL="571500" marR="0" lvl="0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Presentation Name 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7200901" y="6543040"/>
            <a:ext cx="1836964" cy="326004"/>
          </a:xfrm>
          <a:prstGeom prst="rect">
            <a:avLst/>
          </a:prstGeom>
        </p:spPr>
        <p:txBody>
          <a:bodyPr anchor="ctr" anchorCtr="0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8A6A433F-F7C7-4B33-B9F0-AA9A366C7E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22"/>
          <p:cNvSpPr>
            <a:spLocks noGrp="1"/>
          </p:cNvSpPr>
          <p:nvPr>
            <p:ph type="body" sz="quarter" idx="12" hasCustomPrompt="1"/>
          </p:nvPr>
        </p:nvSpPr>
        <p:spPr>
          <a:xfrm>
            <a:off x="203883" y="84933"/>
            <a:ext cx="7322456" cy="668338"/>
          </a:xfrm>
          <a:prstGeom prst="rect">
            <a:avLst/>
          </a:prstGeom>
        </p:spPr>
        <p:txBody>
          <a:bodyPr anchor="ctr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800" dirty="0"/>
              <a:t>Page Title, Times New Roman 28 pts.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45" t="4114" r="18606" b="35529"/>
          <a:stretch/>
        </p:blipFill>
        <p:spPr>
          <a:xfrm>
            <a:off x="8270720" y="84933"/>
            <a:ext cx="654875" cy="651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110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2105891" y="5329383"/>
            <a:ext cx="493221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Office</a:t>
            </a:r>
            <a:r>
              <a:rPr lang="en-US" sz="2800" baseline="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 Trade</a:t>
            </a:r>
          </a:p>
          <a:p>
            <a:pPr algn="ctr"/>
            <a:r>
              <a:rPr lang="en-US" baseline="0" dirty="0">
                <a:solidFill>
                  <a:schemeClr val="bg1">
                    <a:lumMod val="50000"/>
                  </a:schemeClr>
                </a:solidFill>
              </a:rPr>
              <a:t>U.S. Customs and Border Protection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793" y="1294722"/>
            <a:ext cx="3279757" cy="3223491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3558551" y="6143859"/>
            <a:ext cx="2026898" cy="369332"/>
            <a:chOff x="3369879" y="6143859"/>
            <a:chExt cx="2026898" cy="369332"/>
          </a:xfrm>
        </p:grpSpPr>
        <p:sp>
          <p:nvSpPr>
            <p:cNvPr id="2" name="Rectangle 1"/>
            <p:cNvSpPr/>
            <p:nvPr userDrawn="1"/>
          </p:nvSpPr>
          <p:spPr>
            <a:xfrm>
              <a:off x="3747223" y="6143859"/>
              <a:ext cx="164955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800" kern="1200" baseline="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rPr>
                <a:t>@CBPTradeGov</a:t>
              </a:r>
            </a:p>
          </p:txBody>
        </p:sp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9879" y="6157403"/>
              <a:ext cx="470977" cy="3422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7927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694192" y="4492880"/>
            <a:ext cx="4260850" cy="1889125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0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571953" y="1584909"/>
            <a:ext cx="5110163" cy="1012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Insert Title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6543040"/>
            <a:ext cx="9144000" cy="31496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5F9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18" t="4774" r="18605" b="35859"/>
          <a:stretch/>
        </p:blipFill>
        <p:spPr>
          <a:xfrm>
            <a:off x="5268955" y="2759316"/>
            <a:ext cx="3962400" cy="37837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48" y="209578"/>
            <a:ext cx="3626069" cy="1002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660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78606" y="1071836"/>
            <a:ext cx="8586788" cy="5045075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Font typeface="Courier New" panose="02070309020205020404" pitchFamily="49" charset="0"/>
              <a:buChar char="o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Font typeface="Courier New" panose="02070309020205020404" pitchFamily="49" charset="0"/>
              <a:buChar char="o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1"/>
            <a:ext cx="9144000" cy="82013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A6A433F-F7C7-4B33-B9F0-AA9A366C7EC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45" t="4114" r="18606" b="35529"/>
          <a:stretch/>
        </p:blipFill>
        <p:spPr>
          <a:xfrm>
            <a:off x="8382990" y="84409"/>
            <a:ext cx="654875" cy="651316"/>
          </a:xfrm>
          <a:prstGeom prst="rect">
            <a:avLst/>
          </a:prstGeom>
        </p:spPr>
      </p:pic>
      <p:sp>
        <p:nvSpPr>
          <p:cNvPr id="9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543675"/>
            <a:ext cx="3657600" cy="314325"/>
          </a:xfrm>
          <a:prstGeom prst="rect">
            <a:avLst/>
          </a:prstGeom>
        </p:spPr>
        <p:txBody>
          <a:bodyPr anchor="ctr" anchorCtr="0"/>
          <a:lstStyle>
            <a:lvl1pPr marL="228600" indent="0">
              <a:buNone/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5pPr marL="18288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aseline="0"/>
            </a:lvl5pPr>
          </a:lstStyle>
          <a:p>
            <a:pPr marL="571500" marR="0" lvl="0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Presentation Name </a:t>
            </a:r>
          </a:p>
        </p:txBody>
      </p:sp>
      <p:sp>
        <p:nvSpPr>
          <p:cNvPr id="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3404766" y="6543675"/>
            <a:ext cx="3657600" cy="314325"/>
          </a:xfrm>
          <a:prstGeom prst="rect">
            <a:avLst/>
          </a:prstGeom>
        </p:spPr>
        <p:txBody>
          <a:bodyPr anchor="ctr" anchorCtr="0"/>
          <a:lstStyle>
            <a:lvl1pPr marL="571500" indent="-403225" algn="ctr"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5pPr marL="18288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aseline="0"/>
            </a:lvl5pPr>
          </a:lstStyle>
          <a:p>
            <a:pPr marL="571500" marR="0" lvl="0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For Official Use Only</a:t>
            </a:r>
          </a:p>
        </p:txBody>
      </p:sp>
    </p:spTree>
    <p:extLst>
      <p:ext uri="{BB962C8B-B14F-4D97-AF65-F5344CB8AC3E}">
        <p14:creationId xmlns:p14="http://schemas.microsoft.com/office/powerpoint/2010/main" val="607436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78606" y="1071836"/>
            <a:ext cx="8586788" cy="5045075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Font typeface="Courier New" panose="02070309020205020404" pitchFamily="49" charset="0"/>
              <a:buChar char="o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Font typeface="Courier New" panose="02070309020205020404" pitchFamily="49" charset="0"/>
              <a:buChar char="o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1"/>
            <a:ext cx="9144000" cy="82013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A6A433F-F7C7-4B33-B9F0-AA9A366C7EC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45" t="4114" r="18606" b="35529"/>
          <a:stretch/>
        </p:blipFill>
        <p:spPr>
          <a:xfrm>
            <a:off x="8382990" y="84409"/>
            <a:ext cx="654875" cy="651316"/>
          </a:xfrm>
          <a:prstGeom prst="rect">
            <a:avLst/>
          </a:prstGeom>
        </p:spPr>
      </p:pic>
      <p:sp>
        <p:nvSpPr>
          <p:cNvPr id="9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543675"/>
            <a:ext cx="3657600" cy="314325"/>
          </a:xfrm>
          <a:prstGeom prst="rect">
            <a:avLst/>
          </a:prstGeom>
        </p:spPr>
        <p:txBody>
          <a:bodyPr anchor="ctr" anchorCtr="0"/>
          <a:lstStyle>
            <a:lvl1pPr marL="228600" indent="0">
              <a:buNone/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5pPr marL="18288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aseline="0"/>
            </a:lvl5pPr>
          </a:lstStyle>
          <a:p>
            <a:pPr marL="571500" marR="0" lvl="0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Presentation Name </a:t>
            </a:r>
          </a:p>
        </p:txBody>
      </p:sp>
    </p:spTree>
    <p:extLst>
      <p:ext uri="{BB962C8B-B14F-4D97-AF65-F5344CB8AC3E}">
        <p14:creationId xmlns:p14="http://schemas.microsoft.com/office/powerpoint/2010/main" val="2587355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3343" y="2766218"/>
            <a:ext cx="4773667" cy="13255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Section Header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A6A433F-F7C7-4B33-B9F0-AA9A366C7EC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18" t="4774" r="18605" b="35859"/>
          <a:stretch/>
        </p:blipFill>
        <p:spPr>
          <a:xfrm>
            <a:off x="5106995" y="1537138"/>
            <a:ext cx="3962400" cy="3783724"/>
          </a:xfrm>
          <a:prstGeom prst="rect">
            <a:avLst/>
          </a:prstGeom>
        </p:spPr>
      </p:pic>
      <p:sp>
        <p:nvSpPr>
          <p:cNvPr id="5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543675"/>
            <a:ext cx="3657600" cy="314325"/>
          </a:xfrm>
          <a:prstGeom prst="rect">
            <a:avLst/>
          </a:prstGeom>
        </p:spPr>
        <p:txBody>
          <a:bodyPr anchor="ctr" anchorCtr="0"/>
          <a:lstStyle>
            <a:lvl1pPr marL="228600" indent="0">
              <a:buNone/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5pPr marL="18288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aseline="0"/>
            </a:lvl5pPr>
          </a:lstStyle>
          <a:p>
            <a:pPr marL="571500" marR="0" lvl="0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Presentation Name </a:t>
            </a:r>
          </a:p>
        </p:txBody>
      </p:sp>
      <p:sp>
        <p:nvSpPr>
          <p:cNvPr id="6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3404766" y="6543675"/>
            <a:ext cx="3657600" cy="314325"/>
          </a:xfrm>
          <a:prstGeom prst="rect">
            <a:avLst/>
          </a:prstGeom>
        </p:spPr>
        <p:txBody>
          <a:bodyPr anchor="ctr" anchorCtr="0"/>
          <a:lstStyle>
            <a:lvl1pPr marL="571500" indent="-403225" algn="ctr"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5pPr marL="18288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aseline="0"/>
            </a:lvl5pPr>
          </a:lstStyle>
          <a:p>
            <a:pPr marL="571500" marR="0" lvl="0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For Official Use Only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336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543040"/>
            <a:ext cx="9144000" cy="31496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5F91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0901" y="6543040"/>
            <a:ext cx="1836964" cy="326004"/>
          </a:xfrm>
          <a:prstGeom prst="rect">
            <a:avLst/>
          </a:prstGeom>
        </p:spPr>
        <p:txBody>
          <a:bodyPr anchor="ctr" anchorCtr="0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8A6A433F-F7C7-4B33-B9F0-AA9A366C7EC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616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3" r:id="rId3"/>
    <p:sldLayoutId id="2147483665" r:id="rId4"/>
    <p:sldLayoutId id="2147483664" r:id="rId5"/>
    <p:sldLayoutId id="2147483662" r:id="rId6"/>
    <p:sldLayoutId id="2147483668" r:id="rId7"/>
    <p:sldLayoutId id="2147483669" r:id="rId8"/>
    <p:sldLayoutId id="2147483670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OT-RECONFOLDER@cbp.dhs.gov" TargetMode="Externa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mailto:OT-RECONFOLDER@cbp.dhs.gov" TargetMode="External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csms.cbp.gov/viewmssg.asp?Recid=24035&amp;page=&amp;srch_argv=19-000050&amp;srchtype=&amp;btype=&amp;sortby=&amp;sby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microsoft.com/office/2007/relationships/hdphoto" Target="../media/hdphoto6.wdp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8.wdp"/><Relationship Id="rId5" Type="http://schemas.openxmlformats.org/officeDocument/2006/relationships/image" Target="../media/image27.png"/><Relationship Id="rId10" Type="http://schemas.microsoft.com/office/2007/relationships/hdphoto" Target="../media/hdphoto10.wdp"/><Relationship Id="rId4" Type="http://schemas.microsoft.com/office/2007/relationships/hdphoto" Target="../media/hdphoto7.wdp"/><Relationship Id="rId9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hyperlink" Target="https://www.cbp.gov/trade/priority-issues/trade-agreements/free-trade-agreements/USMCA" TargetMode="External"/><Relationship Id="rId7" Type="http://schemas.microsoft.com/office/2007/relationships/hdphoto" Target="../media/hdphoto12.wdp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1.png"/><Relationship Id="rId5" Type="http://schemas.microsoft.com/office/2007/relationships/hdphoto" Target="../media/hdphoto11.wdp"/><Relationship Id="rId4" Type="http://schemas.openxmlformats.org/officeDocument/2006/relationships/image" Target="../media/image30.png"/><Relationship Id="rId9" Type="http://schemas.microsoft.com/office/2007/relationships/hdphoto" Target="../media/hdphoto13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3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hyperlink" Target="https://ustr.gov/trade-agreements/free-trade-agreements/united-states-mexico-canada-agreement/uniform-regulations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congress.gov/bill/116th-congress/house-bill/5430/text" TargetMode="External"/><Relationship Id="rId5" Type="http://schemas.openxmlformats.org/officeDocument/2006/relationships/hyperlink" Target="https://ustr.gov/trade-agreements/free-trade-agreements/united-states-mexico-canada-agreement/agreement-between?utm_source=google&amp;utm_medium=google&amp;utm_term=(not%20provided)&amp;utm_content=undefined&amp;utm_campaign=(not%20set)&amp;gclid=undefined&amp;dclid=undefined&amp;GAID=1888999427.1541096566" TargetMode="External"/><Relationship Id="rId4" Type="http://schemas.microsoft.com/office/2007/relationships/hdphoto" Target="../media/hdphoto11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microsoft.com/office/2007/relationships/hdphoto" Target="../media/hdphoto11.wdp"/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0.png"/><Relationship Id="rId5" Type="http://schemas.openxmlformats.org/officeDocument/2006/relationships/hyperlink" Target="https://www.cbp.gov/document/guidance/usmca-interim-implementation-instructions" TargetMode="External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microsoft.com/office/2007/relationships/hdphoto" Target="../media/hdphoto11.wdp"/><Relationship Id="rId2" Type="http://schemas.openxmlformats.org/officeDocument/2006/relationships/hyperlink" Target="https://www.cbp.gov/newsroom/national-media-release/cbp-launches-united-states-mexico-canada-center-coordinate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0.png"/><Relationship Id="rId5" Type="http://schemas.openxmlformats.org/officeDocument/2006/relationships/image" Target="../media/image37.png"/><Relationship Id="rId4" Type="http://schemas.openxmlformats.org/officeDocument/2006/relationships/hyperlink" Target="https://www.cbp.gov/newsroom/video-gallery" TargetMode="External"/></Relationships>
</file>

<file path=ppt/slides/_rels/slide31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openxmlformats.org/officeDocument/2006/relationships/image" Target="../media/image38.png"/><Relationship Id="rId7" Type="http://schemas.openxmlformats.org/officeDocument/2006/relationships/image" Target="../media/image30.png"/><Relationship Id="rId2" Type="http://schemas.openxmlformats.org/officeDocument/2006/relationships/hyperlink" Target="https://www.cbp.gov/trade/priority-issues/trade-agreements/free-trade-agreements/USMCA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7" Type="http://schemas.openxmlformats.org/officeDocument/2006/relationships/image" Target="../media/image4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2.png"/><Relationship Id="rId5" Type="http://schemas.openxmlformats.org/officeDocument/2006/relationships/hyperlink" Target="https://www.cbp.gov/trade/automated/cargo-systems-messaging-service" TargetMode="External"/><Relationship Id="rId4" Type="http://schemas.openxmlformats.org/officeDocument/2006/relationships/hyperlink" Target="http://www.cbp.gov/trade/rulings" TargetMode="Externa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hyperlink" Target="about:blank" TargetMode="External"/><Relationship Id="rId7" Type="http://schemas.openxmlformats.org/officeDocument/2006/relationships/image" Target="../media/image45.PNG"/><Relationship Id="rId2" Type="http://schemas.openxmlformats.org/officeDocument/2006/relationships/hyperlink" Target="https://www.cbp.gov/trade/snapshot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help.cbp.gov/s/?language=en_US" TargetMode="External"/><Relationship Id="rId5" Type="http://schemas.openxmlformats.org/officeDocument/2006/relationships/hyperlink" Target="https://help.cbp.gov/" TargetMode="External"/><Relationship Id="rId10" Type="http://schemas.microsoft.com/office/2007/relationships/hdphoto" Target="../media/hdphoto12.wdp"/><Relationship Id="rId4" Type="http://schemas.openxmlformats.org/officeDocument/2006/relationships/image" Target="../media/image44.PNG"/><Relationship Id="rId9" Type="http://schemas.openxmlformats.org/officeDocument/2006/relationships/image" Target="../media/image31.png"/></Relationships>
</file>

<file path=ppt/slides/_rels/slide34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hyperlink" Target="http://www.ustr.gov/" TargetMode="External"/><Relationship Id="rId7" Type="http://schemas.openxmlformats.org/officeDocument/2006/relationships/image" Target="../media/image31.png"/><Relationship Id="rId2" Type="http://schemas.openxmlformats.org/officeDocument/2006/relationships/hyperlink" Target="hts.usitc.gov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trade.gov/export-solutions" TargetMode="External"/><Relationship Id="rId5" Type="http://schemas.openxmlformats.org/officeDocument/2006/relationships/hyperlink" Target="https://www.federalregister.gov/documents/2020/04/21/2020-08405/procedures-for-the-submission-of-petitions-by-north-american-producers-of-passenger-vehicles-or" TargetMode="External"/><Relationship Id="rId4" Type="http://schemas.openxmlformats.org/officeDocument/2006/relationships/hyperlink" Target="http://www.federalregister.gov/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microsoft.com/office/2007/relationships/hdphoto" Target="../media/hdphoto3.wdp"/><Relationship Id="rId5" Type="http://schemas.openxmlformats.org/officeDocument/2006/relationships/image" Target="../media/image10.png"/><Relationship Id="rId10" Type="http://schemas.openxmlformats.org/officeDocument/2006/relationships/image" Target="../media/image6.png"/><Relationship Id="rId4" Type="http://schemas.microsoft.com/office/2007/relationships/hdphoto" Target="../media/hdphoto2.wdp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6A433F-F7C7-4B33-B9F0-AA9A366C7EC0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1200" b="1" dirty="0"/>
              <a:t>USMCA Center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4743" y="167398"/>
            <a:ext cx="8120794" cy="47027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/>
              <a:t>Welcome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/>
              <a:t>Introduction to the USMCA Center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/>
              <a:t>Entry Procedures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/>
              <a:t>USMCA Resources 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/>
              <a:t>Questions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34875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03883" y="810692"/>
            <a:ext cx="7322456" cy="1868488"/>
          </a:xfrm>
        </p:spPr>
        <p:txBody>
          <a:bodyPr/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Entry Procedures </a:t>
            </a:r>
          </a:p>
          <a:p>
            <a:pPr marL="1028700" lvl="1" indent="-342900"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Making a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Claim </a:t>
            </a:r>
          </a:p>
          <a:p>
            <a:pPr marL="1028700" lvl="1" indent="-342900"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Merchandise Processing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Fees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(MPF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8700" lvl="1" indent="-342900"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Reconciliation</a:t>
            </a:r>
          </a:p>
          <a:p>
            <a:pPr marL="1028700" lvl="1" indent="-342900"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Drawback</a:t>
            </a:r>
          </a:p>
          <a:p>
            <a:pPr marL="1028700" lvl="1" indent="-3429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Country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of Origin Marking</a:t>
            </a:r>
          </a:p>
          <a:p>
            <a:pPr marL="1028700" lvl="1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Post-Importation Claims </a:t>
            </a:r>
          </a:p>
          <a:p>
            <a:pPr marL="1028700" lvl="1" indent="-342900"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Minimis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for Non-Textiles</a:t>
            </a:r>
            <a:endParaRPr lang="en-US" sz="2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8700" lvl="1" indent="-342900"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Treatment of Sets</a:t>
            </a:r>
          </a:p>
          <a:p>
            <a:pPr marL="1028700" lvl="1" indent="-342900">
              <a:spcBef>
                <a:spcPts val="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Transit and Transshipment</a:t>
            </a:r>
          </a:p>
          <a:p>
            <a:pPr marL="285750" indent="-285750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Topics Covered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200901" y="6543040"/>
            <a:ext cx="1836964" cy="326004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6A433F-F7C7-4B33-B9F0-AA9A366C7EC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0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/>
          <p:cNvSpPr/>
          <p:nvPr/>
        </p:nvSpPr>
        <p:spPr>
          <a:xfrm>
            <a:off x="454470" y="5413669"/>
            <a:ext cx="914400" cy="914170"/>
          </a:xfrm>
          <a:prstGeom prst="ellipse">
            <a:avLst/>
          </a:prstGeom>
          <a:solidFill>
            <a:srgbClr val="11264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6A433F-F7C7-4B33-B9F0-AA9A366C7EC0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4743" y="167398"/>
            <a:ext cx="8120794" cy="47027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Making a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Claim –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78606" y="1351242"/>
            <a:ext cx="8586788" cy="1726782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 smtClean="0"/>
              <a:t>Tariff items eligible for preferential tariff treatment under USMCA will leverage a </a:t>
            </a:r>
            <a:r>
              <a:rPr lang="en-US" b="1" dirty="0" smtClean="0"/>
              <a:t>new Special Program Indicator (SPI) of “S” </a:t>
            </a:r>
            <a:r>
              <a:rPr lang="en-US" dirty="0" smtClean="0"/>
              <a:t>that will be reflected in the “Special” column of the Harmonized Tariff Schedule of the United States (HTSUS)</a:t>
            </a: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 smtClean="0"/>
              <a:t>When filing a claim, the filers certifies that the goods </a:t>
            </a:r>
            <a:r>
              <a:rPr lang="en-US" b="1" dirty="0" smtClean="0"/>
              <a:t>comply with all rules of origin (RoO) and record keeping requirements</a:t>
            </a:r>
            <a:r>
              <a:rPr lang="en-US" dirty="0" smtClean="0"/>
              <a:t>, including those relating to auto and all other requirements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278606" y="3332307"/>
            <a:ext cx="8586788" cy="0"/>
          </a:xfrm>
          <a:prstGeom prst="line">
            <a:avLst/>
          </a:prstGeom>
          <a:ln w="38100">
            <a:solidFill>
              <a:srgbClr val="0059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6"/>
          <p:cNvSpPr txBox="1">
            <a:spLocks/>
          </p:cNvSpPr>
          <p:nvPr/>
        </p:nvSpPr>
        <p:spPr>
          <a:xfrm>
            <a:off x="1518501" y="3822927"/>
            <a:ext cx="7519364" cy="13682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None/>
            </a:pPr>
            <a:r>
              <a:rPr lang="en-US" sz="1700" dirty="0" smtClean="0"/>
              <a:t>USMCA preference may also be claimed on</a:t>
            </a:r>
            <a:r>
              <a:rPr lang="en-US" sz="1700" b="1" dirty="0" smtClean="0"/>
              <a:t> unconditionally free tariff items</a:t>
            </a:r>
            <a:r>
              <a:rPr lang="en-US" sz="1700" dirty="0" smtClean="0"/>
              <a:t>, provided that they meet all requisite USMCA requirements, in order to receive an </a:t>
            </a:r>
            <a:r>
              <a:rPr lang="en-US" sz="1700" b="1" dirty="0" smtClean="0"/>
              <a:t>exemption from Merchandise Processing Fees (MPF)</a:t>
            </a:r>
            <a:r>
              <a:rPr lang="en-US" sz="1700" dirty="0" smtClean="0"/>
              <a:t>. In these cases, </a:t>
            </a:r>
            <a:r>
              <a:rPr lang="en-US" sz="1700" b="1" dirty="0" smtClean="0"/>
              <a:t>SPI “S” will NOT be </a:t>
            </a:r>
            <a:r>
              <a:rPr lang="en-US" sz="1700" dirty="0" smtClean="0"/>
              <a:t>listed in the “Special” column of the HTSUS, but is </a:t>
            </a:r>
            <a:r>
              <a:rPr lang="en-US" sz="1700" b="1" dirty="0" smtClean="0"/>
              <a:t>still required </a:t>
            </a:r>
            <a:r>
              <a:rPr lang="en-US" sz="1700" dirty="0" smtClean="0"/>
              <a:t>when filing a claim to receive MPF exemption</a:t>
            </a:r>
            <a:r>
              <a:rPr lang="en-US" sz="1700" b="1" dirty="0" smtClean="0"/>
              <a:t>. </a:t>
            </a:r>
          </a:p>
        </p:txBody>
      </p:sp>
      <p:sp>
        <p:nvSpPr>
          <p:cNvPr id="10" name="Text Placeholder 6"/>
          <p:cNvSpPr txBox="1">
            <a:spLocks/>
          </p:cNvSpPr>
          <p:nvPr/>
        </p:nvSpPr>
        <p:spPr>
          <a:xfrm>
            <a:off x="278606" y="3437162"/>
            <a:ext cx="7244412" cy="41116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None/>
            </a:pPr>
            <a:r>
              <a:rPr lang="en-US" b="1" dirty="0" smtClean="0">
                <a:solidFill>
                  <a:srgbClr val="072B62"/>
                </a:solidFill>
              </a:rPr>
              <a:t>Additional Considerations</a:t>
            </a:r>
          </a:p>
        </p:txBody>
      </p:sp>
      <p:sp>
        <p:nvSpPr>
          <p:cNvPr id="11" name="Text Placeholder 6"/>
          <p:cNvSpPr txBox="1">
            <a:spLocks/>
          </p:cNvSpPr>
          <p:nvPr/>
        </p:nvSpPr>
        <p:spPr>
          <a:xfrm>
            <a:off x="278606" y="940077"/>
            <a:ext cx="7244412" cy="41116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None/>
            </a:pPr>
            <a:r>
              <a:rPr lang="en-US" b="1" dirty="0" smtClean="0">
                <a:solidFill>
                  <a:srgbClr val="072B62"/>
                </a:solidFill>
              </a:rPr>
              <a:t>General Requirements</a:t>
            </a:r>
          </a:p>
        </p:txBody>
      </p:sp>
      <p:sp>
        <p:nvSpPr>
          <p:cNvPr id="12" name="Text Placeholder 6"/>
          <p:cNvSpPr txBox="1">
            <a:spLocks/>
          </p:cNvSpPr>
          <p:nvPr/>
        </p:nvSpPr>
        <p:spPr>
          <a:xfrm>
            <a:off x="1518501" y="5445474"/>
            <a:ext cx="7244412" cy="95587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None/>
            </a:pPr>
            <a:r>
              <a:rPr lang="en-US" sz="1700" dirty="0" smtClean="0"/>
              <a:t>A </a:t>
            </a:r>
            <a:r>
              <a:rPr lang="en-US" sz="1700" b="1" dirty="0" smtClean="0"/>
              <a:t>“S+” SPI</a:t>
            </a:r>
            <a:r>
              <a:rPr lang="en-US" sz="1700" dirty="0" smtClean="0"/>
              <a:t> will also be available, though </a:t>
            </a:r>
            <a:r>
              <a:rPr lang="en-US" sz="1700" b="1" dirty="0" smtClean="0"/>
              <a:t>further guidance from USTR and CBP Regulations and Rulings (R&amp;R) is needed </a:t>
            </a:r>
            <a:r>
              <a:rPr lang="en-US" sz="1700" dirty="0" smtClean="0"/>
              <a:t>on scope and use guidelines</a:t>
            </a:r>
          </a:p>
        </p:txBody>
      </p:sp>
      <p:grpSp>
        <p:nvGrpSpPr>
          <p:cNvPr id="13" name="Group 12"/>
          <p:cNvGrpSpPr/>
          <p:nvPr/>
        </p:nvGrpSpPr>
        <p:grpSpPr bwMode="black">
          <a:xfrm>
            <a:off x="454470" y="4049858"/>
            <a:ext cx="914400" cy="914400"/>
            <a:chOff x="1566863" y="2774950"/>
            <a:chExt cx="698500" cy="700088"/>
          </a:xfrm>
          <a:solidFill>
            <a:srgbClr val="112649"/>
          </a:solidFill>
        </p:grpSpPr>
        <p:sp>
          <p:nvSpPr>
            <p:cNvPr id="14" name="Freeform 8"/>
            <p:cNvSpPr>
              <a:spLocks noEditPoints="1"/>
            </p:cNvSpPr>
            <p:nvPr/>
          </p:nvSpPr>
          <p:spPr bwMode="black">
            <a:xfrm>
              <a:off x="1566863" y="2774950"/>
              <a:ext cx="698500" cy="700088"/>
            </a:xfrm>
            <a:custGeom>
              <a:avLst/>
              <a:gdLst>
                <a:gd name="T0" fmla="*/ 333 w 393"/>
                <a:gd name="T1" fmla="*/ 0 h 394"/>
                <a:gd name="T2" fmla="*/ 61 w 393"/>
                <a:gd name="T3" fmla="*/ 0 h 394"/>
                <a:gd name="T4" fmla="*/ 0 w 393"/>
                <a:gd name="T5" fmla="*/ 61 h 394"/>
                <a:gd name="T6" fmla="*/ 0 w 393"/>
                <a:gd name="T7" fmla="*/ 333 h 394"/>
                <a:gd name="T8" fmla="*/ 61 w 393"/>
                <a:gd name="T9" fmla="*/ 394 h 394"/>
                <a:gd name="T10" fmla="*/ 333 w 393"/>
                <a:gd name="T11" fmla="*/ 394 h 394"/>
                <a:gd name="T12" fmla="*/ 393 w 393"/>
                <a:gd name="T13" fmla="*/ 333 h 394"/>
                <a:gd name="T14" fmla="*/ 393 w 393"/>
                <a:gd name="T15" fmla="*/ 61 h 394"/>
                <a:gd name="T16" fmla="*/ 333 w 393"/>
                <a:gd name="T17" fmla="*/ 0 h 394"/>
                <a:gd name="T18" fmla="*/ 376 w 393"/>
                <a:gd name="T19" fmla="*/ 333 h 394"/>
                <a:gd name="T20" fmla="*/ 333 w 393"/>
                <a:gd name="T21" fmla="*/ 376 h 394"/>
                <a:gd name="T22" fmla="*/ 61 w 393"/>
                <a:gd name="T23" fmla="*/ 376 h 394"/>
                <a:gd name="T24" fmla="*/ 18 w 393"/>
                <a:gd name="T25" fmla="*/ 333 h 394"/>
                <a:gd name="T26" fmla="*/ 18 w 393"/>
                <a:gd name="T27" fmla="*/ 61 h 394"/>
                <a:gd name="T28" fmla="*/ 61 w 393"/>
                <a:gd name="T29" fmla="*/ 18 h 394"/>
                <a:gd name="T30" fmla="*/ 333 w 393"/>
                <a:gd name="T31" fmla="*/ 18 h 394"/>
                <a:gd name="T32" fmla="*/ 376 w 393"/>
                <a:gd name="T33" fmla="*/ 61 h 394"/>
                <a:gd name="T34" fmla="*/ 376 w 393"/>
                <a:gd name="T35" fmla="*/ 333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3" h="394">
                  <a:moveTo>
                    <a:pt x="333" y="0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28" y="0"/>
                    <a:pt x="0" y="28"/>
                    <a:pt x="0" y="61"/>
                  </a:cubicBezTo>
                  <a:cubicBezTo>
                    <a:pt x="0" y="333"/>
                    <a:pt x="0" y="333"/>
                    <a:pt x="0" y="333"/>
                  </a:cubicBezTo>
                  <a:cubicBezTo>
                    <a:pt x="0" y="366"/>
                    <a:pt x="28" y="394"/>
                    <a:pt x="61" y="394"/>
                  </a:cubicBezTo>
                  <a:cubicBezTo>
                    <a:pt x="333" y="394"/>
                    <a:pt x="333" y="394"/>
                    <a:pt x="333" y="394"/>
                  </a:cubicBezTo>
                  <a:cubicBezTo>
                    <a:pt x="366" y="394"/>
                    <a:pt x="393" y="366"/>
                    <a:pt x="393" y="333"/>
                  </a:cubicBezTo>
                  <a:cubicBezTo>
                    <a:pt x="393" y="61"/>
                    <a:pt x="393" y="61"/>
                    <a:pt x="393" y="61"/>
                  </a:cubicBezTo>
                  <a:cubicBezTo>
                    <a:pt x="393" y="28"/>
                    <a:pt x="366" y="0"/>
                    <a:pt x="333" y="0"/>
                  </a:cubicBezTo>
                  <a:close/>
                  <a:moveTo>
                    <a:pt x="376" y="333"/>
                  </a:moveTo>
                  <a:cubicBezTo>
                    <a:pt x="376" y="357"/>
                    <a:pt x="357" y="376"/>
                    <a:pt x="333" y="376"/>
                  </a:cubicBezTo>
                  <a:cubicBezTo>
                    <a:pt x="61" y="376"/>
                    <a:pt x="61" y="376"/>
                    <a:pt x="61" y="376"/>
                  </a:cubicBezTo>
                  <a:cubicBezTo>
                    <a:pt x="37" y="376"/>
                    <a:pt x="18" y="357"/>
                    <a:pt x="18" y="333"/>
                  </a:cubicBezTo>
                  <a:cubicBezTo>
                    <a:pt x="18" y="61"/>
                    <a:pt x="18" y="61"/>
                    <a:pt x="18" y="61"/>
                  </a:cubicBezTo>
                  <a:cubicBezTo>
                    <a:pt x="18" y="37"/>
                    <a:pt x="37" y="18"/>
                    <a:pt x="61" y="18"/>
                  </a:cubicBezTo>
                  <a:cubicBezTo>
                    <a:pt x="333" y="18"/>
                    <a:pt x="333" y="18"/>
                    <a:pt x="333" y="18"/>
                  </a:cubicBezTo>
                  <a:cubicBezTo>
                    <a:pt x="357" y="18"/>
                    <a:pt x="376" y="37"/>
                    <a:pt x="376" y="61"/>
                  </a:cubicBezTo>
                  <a:lnTo>
                    <a:pt x="376" y="3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15" name="Freeform 9"/>
            <p:cNvSpPr>
              <a:spLocks/>
            </p:cNvSpPr>
            <p:nvPr/>
          </p:nvSpPr>
          <p:spPr bwMode="black">
            <a:xfrm>
              <a:off x="1827213" y="2951163"/>
              <a:ext cx="263525" cy="290513"/>
            </a:xfrm>
            <a:custGeom>
              <a:avLst/>
              <a:gdLst>
                <a:gd name="T0" fmla="*/ 50 w 148"/>
                <a:gd name="T1" fmla="*/ 0 h 163"/>
                <a:gd name="T2" fmla="*/ 0 w 148"/>
                <a:gd name="T3" fmla="*/ 13 h 163"/>
                <a:gd name="T4" fmla="*/ 124 w 148"/>
                <a:gd name="T5" fmla="*/ 163 h 163"/>
                <a:gd name="T6" fmla="*/ 148 w 148"/>
                <a:gd name="T7" fmla="*/ 98 h 163"/>
                <a:gd name="T8" fmla="*/ 50 w 148"/>
                <a:gd name="T9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63">
                  <a:moveTo>
                    <a:pt x="50" y="0"/>
                  </a:moveTo>
                  <a:cubicBezTo>
                    <a:pt x="32" y="0"/>
                    <a:pt x="15" y="5"/>
                    <a:pt x="0" y="13"/>
                  </a:cubicBezTo>
                  <a:cubicBezTo>
                    <a:pt x="124" y="163"/>
                    <a:pt x="124" y="163"/>
                    <a:pt x="124" y="163"/>
                  </a:cubicBezTo>
                  <a:cubicBezTo>
                    <a:pt x="139" y="145"/>
                    <a:pt x="148" y="123"/>
                    <a:pt x="148" y="98"/>
                  </a:cubicBezTo>
                  <a:cubicBezTo>
                    <a:pt x="148" y="44"/>
                    <a:pt x="104" y="0"/>
                    <a:pt x="5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black">
            <a:xfrm>
              <a:off x="1743075" y="3011488"/>
              <a:ext cx="260350" cy="287338"/>
            </a:xfrm>
            <a:custGeom>
              <a:avLst/>
              <a:gdLst>
                <a:gd name="T0" fmla="*/ 0 w 147"/>
                <a:gd name="T1" fmla="*/ 64 h 162"/>
                <a:gd name="T2" fmla="*/ 98 w 147"/>
                <a:gd name="T3" fmla="*/ 162 h 162"/>
                <a:gd name="T4" fmla="*/ 147 w 147"/>
                <a:gd name="T5" fmla="*/ 149 h 162"/>
                <a:gd name="T6" fmla="*/ 23 w 147"/>
                <a:gd name="T7" fmla="*/ 0 h 162"/>
                <a:gd name="T8" fmla="*/ 0 w 147"/>
                <a:gd name="T9" fmla="*/ 64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62">
                  <a:moveTo>
                    <a:pt x="0" y="64"/>
                  </a:moveTo>
                  <a:cubicBezTo>
                    <a:pt x="0" y="118"/>
                    <a:pt x="44" y="162"/>
                    <a:pt x="98" y="162"/>
                  </a:cubicBezTo>
                  <a:cubicBezTo>
                    <a:pt x="116" y="162"/>
                    <a:pt x="132" y="158"/>
                    <a:pt x="147" y="149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9" y="17"/>
                    <a:pt x="0" y="40"/>
                    <a:pt x="0" y="6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17" name="Freeform 11"/>
            <p:cNvSpPr>
              <a:spLocks noEditPoints="1"/>
            </p:cNvSpPr>
            <p:nvPr/>
          </p:nvSpPr>
          <p:spPr bwMode="black">
            <a:xfrm>
              <a:off x="1628775" y="2836863"/>
              <a:ext cx="576263" cy="576263"/>
            </a:xfrm>
            <a:custGeom>
              <a:avLst/>
              <a:gdLst>
                <a:gd name="T0" fmla="*/ 298 w 324"/>
                <a:gd name="T1" fmla="*/ 0 h 324"/>
                <a:gd name="T2" fmla="*/ 26 w 324"/>
                <a:gd name="T3" fmla="*/ 0 h 324"/>
                <a:gd name="T4" fmla="*/ 0 w 324"/>
                <a:gd name="T5" fmla="*/ 26 h 324"/>
                <a:gd name="T6" fmla="*/ 0 w 324"/>
                <a:gd name="T7" fmla="*/ 298 h 324"/>
                <a:gd name="T8" fmla="*/ 26 w 324"/>
                <a:gd name="T9" fmla="*/ 324 h 324"/>
                <a:gd name="T10" fmla="*/ 298 w 324"/>
                <a:gd name="T11" fmla="*/ 324 h 324"/>
                <a:gd name="T12" fmla="*/ 324 w 324"/>
                <a:gd name="T13" fmla="*/ 298 h 324"/>
                <a:gd name="T14" fmla="*/ 324 w 324"/>
                <a:gd name="T15" fmla="*/ 26 h 324"/>
                <a:gd name="T16" fmla="*/ 298 w 324"/>
                <a:gd name="T17" fmla="*/ 0 h 324"/>
                <a:gd name="T18" fmla="*/ 162 w 324"/>
                <a:gd name="T19" fmla="*/ 296 h 324"/>
                <a:gd name="T20" fmla="*/ 28 w 324"/>
                <a:gd name="T21" fmla="*/ 162 h 324"/>
                <a:gd name="T22" fmla="*/ 162 w 324"/>
                <a:gd name="T23" fmla="*/ 28 h 324"/>
                <a:gd name="T24" fmla="*/ 296 w 324"/>
                <a:gd name="T25" fmla="*/ 162 h 324"/>
                <a:gd name="T26" fmla="*/ 162 w 324"/>
                <a:gd name="T27" fmla="*/ 296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4" h="324">
                  <a:moveTo>
                    <a:pt x="298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12" y="0"/>
                    <a:pt x="0" y="12"/>
                    <a:pt x="0" y="26"/>
                  </a:cubicBezTo>
                  <a:cubicBezTo>
                    <a:pt x="0" y="298"/>
                    <a:pt x="0" y="298"/>
                    <a:pt x="0" y="298"/>
                  </a:cubicBezTo>
                  <a:cubicBezTo>
                    <a:pt x="0" y="312"/>
                    <a:pt x="12" y="324"/>
                    <a:pt x="26" y="324"/>
                  </a:cubicBezTo>
                  <a:cubicBezTo>
                    <a:pt x="298" y="324"/>
                    <a:pt x="298" y="324"/>
                    <a:pt x="298" y="324"/>
                  </a:cubicBezTo>
                  <a:cubicBezTo>
                    <a:pt x="312" y="324"/>
                    <a:pt x="324" y="312"/>
                    <a:pt x="324" y="298"/>
                  </a:cubicBezTo>
                  <a:cubicBezTo>
                    <a:pt x="324" y="26"/>
                    <a:pt x="324" y="26"/>
                    <a:pt x="324" y="26"/>
                  </a:cubicBezTo>
                  <a:cubicBezTo>
                    <a:pt x="324" y="12"/>
                    <a:pt x="312" y="0"/>
                    <a:pt x="298" y="0"/>
                  </a:cubicBezTo>
                  <a:close/>
                  <a:moveTo>
                    <a:pt x="162" y="296"/>
                  </a:moveTo>
                  <a:cubicBezTo>
                    <a:pt x="88" y="296"/>
                    <a:pt x="28" y="236"/>
                    <a:pt x="28" y="162"/>
                  </a:cubicBezTo>
                  <a:cubicBezTo>
                    <a:pt x="28" y="88"/>
                    <a:pt x="88" y="28"/>
                    <a:pt x="162" y="28"/>
                  </a:cubicBezTo>
                  <a:cubicBezTo>
                    <a:pt x="236" y="28"/>
                    <a:pt x="296" y="88"/>
                    <a:pt x="296" y="162"/>
                  </a:cubicBezTo>
                  <a:cubicBezTo>
                    <a:pt x="296" y="236"/>
                    <a:pt x="236" y="296"/>
                    <a:pt x="162" y="29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89532" y="5549804"/>
            <a:ext cx="8931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S+</a:t>
            </a:r>
            <a:endParaRPr lang="en-US" sz="40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1200" b="1" dirty="0"/>
              <a:t>USMCA Center</a:t>
            </a:r>
          </a:p>
        </p:txBody>
      </p:sp>
    </p:spTree>
    <p:extLst>
      <p:ext uri="{BB962C8B-B14F-4D97-AF65-F5344CB8AC3E}">
        <p14:creationId xmlns:p14="http://schemas.microsoft.com/office/powerpoint/2010/main" val="55887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6A433F-F7C7-4B33-B9F0-AA9A366C7EC0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4743" y="167398"/>
            <a:ext cx="8120794" cy="47027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Making a Claim – NAFTA Transition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78606" y="1016416"/>
            <a:ext cx="8586788" cy="686260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b="1" dirty="0" smtClean="0"/>
              <a:t>For most entry </a:t>
            </a:r>
            <a:r>
              <a:rPr lang="en-US" b="1" dirty="0"/>
              <a:t>types</a:t>
            </a:r>
            <a:r>
              <a:rPr lang="en-US" dirty="0"/>
              <a:t>, refer to the </a:t>
            </a:r>
            <a:r>
              <a:rPr lang="en-US" b="1" dirty="0"/>
              <a:t>date of entry or withdrawal for consumption</a:t>
            </a:r>
            <a:r>
              <a:rPr lang="en-US" dirty="0" smtClean="0"/>
              <a:t> in order to determine whether to apply NAFTA or USMCA </a:t>
            </a:r>
            <a:r>
              <a:rPr lang="en-US" b="1" dirty="0" smtClean="0"/>
              <a:t>– 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345" y="1777213"/>
            <a:ext cx="1383085" cy="113212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9" t="3565" r="17878" b="35362"/>
          <a:stretch/>
        </p:blipFill>
        <p:spPr>
          <a:xfrm>
            <a:off x="4761731" y="1804335"/>
            <a:ext cx="1098410" cy="1077879"/>
          </a:xfrm>
          <a:prstGeom prst="rect">
            <a:avLst/>
          </a:prstGeom>
        </p:spPr>
      </p:pic>
      <p:sp>
        <p:nvSpPr>
          <p:cNvPr id="19" name="Text Placeholder 6"/>
          <p:cNvSpPr txBox="1">
            <a:spLocks/>
          </p:cNvSpPr>
          <p:nvPr/>
        </p:nvSpPr>
        <p:spPr>
          <a:xfrm>
            <a:off x="1775743" y="1855269"/>
            <a:ext cx="2818214" cy="97601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None/>
            </a:pPr>
            <a:r>
              <a:rPr lang="en-US" b="1" dirty="0" smtClean="0"/>
              <a:t>Apply NAFTA</a:t>
            </a:r>
            <a:br>
              <a:rPr lang="en-US" b="1" dirty="0" smtClean="0"/>
            </a:br>
            <a:r>
              <a:rPr lang="en-US" dirty="0" smtClean="0"/>
              <a:t>If entry date is prior to July 1, 2020</a:t>
            </a:r>
          </a:p>
        </p:txBody>
      </p:sp>
      <p:sp>
        <p:nvSpPr>
          <p:cNvPr id="21" name="Text Placeholder 6"/>
          <p:cNvSpPr txBox="1">
            <a:spLocks/>
          </p:cNvSpPr>
          <p:nvPr/>
        </p:nvSpPr>
        <p:spPr>
          <a:xfrm>
            <a:off x="5983706" y="1866043"/>
            <a:ext cx="2924768" cy="93407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None/>
            </a:pPr>
            <a:r>
              <a:rPr lang="en-US" b="1" dirty="0" smtClean="0"/>
              <a:t>Apply USMCA</a:t>
            </a:r>
            <a:br>
              <a:rPr lang="en-US" b="1" dirty="0" smtClean="0"/>
            </a:br>
            <a:r>
              <a:rPr lang="en-US" dirty="0" smtClean="0"/>
              <a:t>If entry date is on or after July 1, 2020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4566661" y="1826190"/>
            <a:ext cx="0" cy="100509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Placeholder 6"/>
          <p:cNvSpPr txBox="1">
            <a:spLocks/>
          </p:cNvSpPr>
          <p:nvPr/>
        </p:nvSpPr>
        <p:spPr>
          <a:xfrm>
            <a:off x="278606" y="3500867"/>
            <a:ext cx="8586788" cy="13580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 smtClean="0"/>
              <a:t>The following entry types do have </a:t>
            </a:r>
            <a:r>
              <a:rPr lang="en-US" b="1" dirty="0" smtClean="0"/>
              <a:t>special handling requirements in USMCA, </a:t>
            </a:r>
            <a:r>
              <a:rPr lang="en-US" dirty="0" smtClean="0"/>
              <a:t>which will be explored in subsequent slides:</a:t>
            </a:r>
            <a:endParaRPr lang="en-US" dirty="0"/>
          </a:p>
        </p:txBody>
      </p:sp>
      <p:sp>
        <p:nvSpPr>
          <p:cNvPr id="31" name="Rounded Rectangle 30"/>
          <p:cNvSpPr/>
          <p:nvPr/>
        </p:nvSpPr>
        <p:spPr>
          <a:xfrm>
            <a:off x="4836760" y="4335609"/>
            <a:ext cx="2420781" cy="8066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Text Placeholder 6"/>
          <p:cNvSpPr txBox="1">
            <a:spLocks/>
          </p:cNvSpPr>
          <p:nvPr/>
        </p:nvSpPr>
        <p:spPr>
          <a:xfrm>
            <a:off x="5496596" y="4411791"/>
            <a:ext cx="1797804" cy="89551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None/>
            </a:pPr>
            <a:r>
              <a:rPr lang="en-US" b="1" dirty="0" smtClean="0">
                <a:solidFill>
                  <a:schemeClr val="bg1"/>
                </a:solidFill>
              </a:rPr>
              <a:t>Drawback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(</a:t>
            </a:r>
            <a:r>
              <a:rPr lang="en-US" i="1" dirty="0" smtClean="0">
                <a:solidFill>
                  <a:schemeClr val="bg1"/>
                </a:solidFill>
              </a:rPr>
              <a:t>Entry Type 47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1849601" y="4335609"/>
            <a:ext cx="2476125" cy="8066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Text Placeholder 6"/>
          <p:cNvSpPr txBox="1">
            <a:spLocks/>
          </p:cNvSpPr>
          <p:nvPr/>
        </p:nvSpPr>
        <p:spPr>
          <a:xfrm>
            <a:off x="2493395" y="4411791"/>
            <a:ext cx="2029622" cy="90243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None/>
            </a:pPr>
            <a:r>
              <a:rPr lang="en-US" b="1" dirty="0" smtClean="0">
                <a:solidFill>
                  <a:schemeClr val="bg1"/>
                </a:solidFill>
              </a:rPr>
              <a:t>Reconciliation </a:t>
            </a:r>
            <a:r>
              <a:rPr lang="en-US" dirty="0" smtClean="0">
                <a:solidFill>
                  <a:schemeClr val="bg1"/>
                </a:solidFill>
              </a:rPr>
              <a:t>(</a:t>
            </a:r>
            <a:r>
              <a:rPr lang="en-US" i="1" dirty="0" smtClean="0">
                <a:solidFill>
                  <a:schemeClr val="bg1"/>
                </a:solidFill>
              </a:rPr>
              <a:t>Entry Type 09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44" name="Freeform 58"/>
          <p:cNvSpPr>
            <a:spLocks noEditPoints="1"/>
          </p:cNvSpPr>
          <p:nvPr/>
        </p:nvSpPr>
        <p:spPr bwMode="black">
          <a:xfrm>
            <a:off x="4965286" y="4464638"/>
            <a:ext cx="548640" cy="548640"/>
          </a:xfrm>
          <a:custGeom>
            <a:avLst/>
            <a:gdLst>
              <a:gd name="T0" fmla="*/ 181 w 182"/>
              <a:gd name="T1" fmla="*/ 65 h 195"/>
              <a:gd name="T2" fmla="*/ 88 w 182"/>
              <a:gd name="T3" fmla="*/ 0 h 195"/>
              <a:gd name="T4" fmla="*/ 88 w 182"/>
              <a:gd name="T5" fmla="*/ 40 h 195"/>
              <a:gd name="T6" fmla="*/ 1 w 182"/>
              <a:gd name="T7" fmla="*/ 40 h 195"/>
              <a:gd name="T8" fmla="*/ 1 w 182"/>
              <a:gd name="T9" fmla="*/ 89 h 195"/>
              <a:gd name="T10" fmla="*/ 57 w 182"/>
              <a:gd name="T11" fmla="*/ 89 h 195"/>
              <a:gd name="T12" fmla="*/ 88 w 182"/>
              <a:gd name="T13" fmla="*/ 68 h 195"/>
              <a:gd name="T14" fmla="*/ 88 w 182"/>
              <a:gd name="T15" fmla="*/ 130 h 195"/>
              <a:gd name="T16" fmla="*/ 181 w 182"/>
              <a:gd name="T17" fmla="*/ 65 h 195"/>
              <a:gd name="T18" fmla="*/ 19 w 182"/>
              <a:gd name="T19" fmla="*/ 127 h 195"/>
              <a:gd name="T20" fmla="*/ 88 w 182"/>
              <a:gd name="T21" fmla="*/ 172 h 195"/>
              <a:gd name="T22" fmla="*/ 88 w 182"/>
              <a:gd name="T23" fmla="*/ 142 h 195"/>
              <a:gd name="T24" fmla="*/ 178 w 182"/>
              <a:gd name="T25" fmla="*/ 142 h 195"/>
              <a:gd name="T26" fmla="*/ 178 w 182"/>
              <a:gd name="T27" fmla="*/ 153 h 195"/>
              <a:gd name="T28" fmla="*/ 100 w 182"/>
              <a:gd name="T29" fmla="*/ 153 h 195"/>
              <a:gd name="T30" fmla="*/ 100 w 182"/>
              <a:gd name="T31" fmla="*/ 195 h 195"/>
              <a:gd name="T32" fmla="*/ 0 w 182"/>
              <a:gd name="T33" fmla="*/ 127 h 195"/>
              <a:gd name="T34" fmla="*/ 19 w 182"/>
              <a:gd name="T35" fmla="*/ 127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82" h="195">
                <a:moveTo>
                  <a:pt x="181" y="65"/>
                </a:moveTo>
                <a:cubicBezTo>
                  <a:pt x="88" y="0"/>
                  <a:pt x="88" y="0"/>
                  <a:pt x="88" y="0"/>
                </a:cubicBezTo>
                <a:cubicBezTo>
                  <a:pt x="88" y="40"/>
                  <a:pt x="88" y="40"/>
                  <a:pt x="88" y="40"/>
                </a:cubicBezTo>
                <a:cubicBezTo>
                  <a:pt x="1" y="40"/>
                  <a:pt x="1" y="40"/>
                  <a:pt x="1" y="40"/>
                </a:cubicBezTo>
                <a:cubicBezTo>
                  <a:pt x="1" y="89"/>
                  <a:pt x="1" y="89"/>
                  <a:pt x="1" y="89"/>
                </a:cubicBezTo>
                <a:cubicBezTo>
                  <a:pt x="57" y="89"/>
                  <a:pt x="57" y="89"/>
                  <a:pt x="57" y="89"/>
                </a:cubicBezTo>
                <a:cubicBezTo>
                  <a:pt x="88" y="68"/>
                  <a:pt x="88" y="68"/>
                  <a:pt x="88" y="68"/>
                </a:cubicBezTo>
                <a:cubicBezTo>
                  <a:pt x="88" y="130"/>
                  <a:pt x="88" y="130"/>
                  <a:pt x="88" y="130"/>
                </a:cubicBezTo>
                <a:cubicBezTo>
                  <a:pt x="181" y="65"/>
                  <a:pt x="181" y="65"/>
                  <a:pt x="181" y="65"/>
                </a:cubicBezTo>
                <a:close/>
                <a:moveTo>
                  <a:pt x="19" y="127"/>
                </a:moveTo>
                <a:cubicBezTo>
                  <a:pt x="88" y="172"/>
                  <a:pt x="88" y="172"/>
                  <a:pt x="88" y="172"/>
                </a:cubicBezTo>
                <a:cubicBezTo>
                  <a:pt x="88" y="142"/>
                  <a:pt x="88" y="142"/>
                  <a:pt x="88" y="142"/>
                </a:cubicBezTo>
                <a:cubicBezTo>
                  <a:pt x="178" y="142"/>
                  <a:pt x="178" y="142"/>
                  <a:pt x="178" y="142"/>
                </a:cubicBezTo>
                <a:cubicBezTo>
                  <a:pt x="182" y="142"/>
                  <a:pt x="182" y="153"/>
                  <a:pt x="178" y="153"/>
                </a:cubicBezTo>
                <a:cubicBezTo>
                  <a:pt x="100" y="153"/>
                  <a:pt x="100" y="153"/>
                  <a:pt x="100" y="153"/>
                </a:cubicBezTo>
                <a:cubicBezTo>
                  <a:pt x="100" y="195"/>
                  <a:pt x="100" y="195"/>
                  <a:pt x="100" y="195"/>
                </a:cubicBezTo>
                <a:cubicBezTo>
                  <a:pt x="0" y="127"/>
                  <a:pt x="0" y="127"/>
                  <a:pt x="0" y="127"/>
                </a:cubicBezTo>
                <a:cubicBezTo>
                  <a:pt x="19" y="127"/>
                  <a:pt x="19" y="127"/>
                  <a:pt x="19" y="12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61737" tIns="30869" rIns="61737" bIns="30869" numCol="1" anchor="t" anchorCtr="0" compatLnSpc="1">
            <a:prstTxWarp prst="textNoShape">
              <a:avLst/>
            </a:prstTxWarp>
          </a:bodyPr>
          <a:lstStyle/>
          <a:p>
            <a:endParaRPr lang="en-US" sz="1200" dirty="0"/>
          </a:p>
        </p:txBody>
      </p:sp>
      <p:pic>
        <p:nvPicPr>
          <p:cNvPr id="45" name="Picture 44"/>
          <p:cNvPicPr>
            <a:picLocks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420" y="4464638"/>
            <a:ext cx="548640" cy="548640"/>
          </a:xfrm>
          <a:prstGeom prst="rect">
            <a:avLst/>
          </a:prstGeom>
        </p:spPr>
      </p:pic>
      <p:sp>
        <p:nvSpPr>
          <p:cNvPr id="46" name="Text Placeholder 6"/>
          <p:cNvSpPr txBox="1">
            <a:spLocks/>
          </p:cNvSpPr>
          <p:nvPr/>
        </p:nvSpPr>
        <p:spPr>
          <a:xfrm>
            <a:off x="278606" y="5378657"/>
            <a:ext cx="8586788" cy="53379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i="1" dirty="0" smtClean="0"/>
              <a:t>Note: </a:t>
            </a:r>
            <a:r>
              <a:rPr lang="en-US" i="1" dirty="0" smtClean="0"/>
              <a:t>Entry Type 08, NAFTA Duty Deferral will continue to exist as </a:t>
            </a:r>
            <a:r>
              <a:rPr lang="en-US" b="1" i="1" dirty="0" smtClean="0"/>
              <a:t>Entry Type 08, USMCA Duty Deferral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1200" b="1" dirty="0"/>
              <a:t>USMCA Center</a:t>
            </a:r>
          </a:p>
        </p:txBody>
      </p:sp>
    </p:spTree>
    <p:extLst>
      <p:ext uri="{BB962C8B-B14F-4D97-AF65-F5344CB8AC3E}">
        <p14:creationId xmlns:p14="http://schemas.microsoft.com/office/powerpoint/2010/main" val="261637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6A433F-F7C7-4B33-B9F0-AA9A366C7EC0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4743" y="167398"/>
            <a:ext cx="8787408" cy="46279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Merchandising Processing Fees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(MPF)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78606" y="991627"/>
            <a:ext cx="8586788" cy="381518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b="1" dirty="0" smtClean="0">
                <a:solidFill>
                  <a:srgbClr val="203864"/>
                </a:solidFill>
              </a:rPr>
              <a:t>MPF Exemptions</a:t>
            </a:r>
            <a:endParaRPr lang="en-US" sz="2400" b="1" dirty="0">
              <a:solidFill>
                <a:srgbClr val="203864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45044" y="1573158"/>
            <a:ext cx="746695" cy="731520"/>
            <a:chOff x="343641" y="1564954"/>
            <a:chExt cx="746695" cy="731520"/>
          </a:xfrm>
        </p:grpSpPr>
        <p:sp>
          <p:nvSpPr>
            <p:cNvPr id="9" name="Oval 8"/>
            <p:cNvSpPr/>
            <p:nvPr/>
          </p:nvSpPr>
          <p:spPr>
            <a:xfrm>
              <a:off x="358816" y="1564954"/>
              <a:ext cx="731520" cy="731520"/>
            </a:xfrm>
            <a:prstGeom prst="ellipse">
              <a:avLst/>
            </a:prstGeom>
            <a:solidFill>
              <a:srgbClr val="448B90"/>
            </a:solidFill>
            <a:ln>
              <a:solidFill>
                <a:srgbClr val="448B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43641" y="1877185"/>
              <a:ext cx="699096" cy="3847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SzPct val="200000"/>
                <a:buFont typeface="Wingdings" panose="05000000000000000000" pitchFamily="2" charset="2"/>
                <a:buChar char="ü"/>
              </a:pPr>
              <a:r>
                <a:rPr lang="en-US" sz="2800" dirty="0" smtClean="0">
                  <a:solidFill>
                    <a:schemeClr val="bg1"/>
                  </a:solidFill>
                </a:rPr>
                <a:t>  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573552" y="1477253"/>
            <a:ext cx="18177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Exempt </a:t>
            </a:r>
            <a:b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Claim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iled at time of entry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503907" y="1573158"/>
            <a:ext cx="731520" cy="731520"/>
          </a:xfrm>
          <a:prstGeom prst="ellipse">
            <a:avLst/>
          </a:prstGeom>
          <a:solidFill>
            <a:srgbClr val="7E0000"/>
          </a:solidFill>
          <a:ln>
            <a:solidFill>
              <a:srgbClr val="7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Multiply 12"/>
          <p:cNvSpPr/>
          <p:nvPr/>
        </p:nvSpPr>
        <p:spPr>
          <a:xfrm>
            <a:off x="4503907" y="1573158"/>
            <a:ext cx="731520" cy="731520"/>
          </a:xfrm>
          <a:prstGeom prst="mathMultiply">
            <a:avLst>
              <a:gd name="adj1" fmla="val 10285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7240" y="1615753"/>
            <a:ext cx="2875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NOT Exempt </a:t>
            </a:r>
            <a:b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ost-importation claims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Placeholder 6"/>
          <p:cNvSpPr txBox="1">
            <a:spLocks/>
          </p:cNvSpPr>
          <p:nvPr/>
        </p:nvSpPr>
        <p:spPr>
          <a:xfrm>
            <a:off x="285363" y="4528732"/>
            <a:ext cx="8586788" cy="38151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b="1" dirty="0" smtClean="0">
                <a:solidFill>
                  <a:srgbClr val="203864"/>
                </a:solidFill>
              </a:rPr>
              <a:t>Currently, USMCA does not permit MPF refunds on post importation claims </a:t>
            </a:r>
            <a:endParaRPr lang="en-US" b="1" dirty="0">
              <a:solidFill>
                <a:srgbClr val="203864"/>
              </a:solidFill>
            </a:endParaRPr>
          </a:p>
        </p:txBody>
      </p:sp>
      <p:sp>
        <p:nvSpPr>
          <p:cNvPr id="19" name="Text Placeholder 6"/>
          <p:cNvSpPr txBox="1">
            <a:spLocks/>
          </p:cNvSpPr>
          <p:nvPr/>
        </p:nvSpPr>
        <p:spPr>
          <a:xfrm>
            <a:off x="302667" y="2831054"/>
            <a:ext cx="8401945" cy="317057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b="1" dirty="0">
                <a:solidFill>
                  <a:srgbClr val="203864"/>
                </a:solidFill>
              </a:rPr>
              <a:t>Claims for MPF exemptions on originating </a:t>
            </a:r>
            <a:r>
              <a:rPr lang="en-US" b="1" dirty="0" smtClean="0">
                <a:solidFill>
                  <a:srgbClr val="203864"/>
                </a:solidFill>
              </a:rPr>
              <a:t>and </a:t>
            </a:r>
            <a:r>
              <a:rPr lang="en-US" b="1" dirty="0">
                <a:solidFill>
                  <a:srgbClr val="203864"/>
                </a:solidFill>
              </a:rPr>
              <a:t>tariff preference level</a:t>
            </a:r>
            <a:r>
              <a:rPr lang="en-US" b="1" dirty="0">
                <a:solidFill>
                  <a:srgbClr val="203864"/>
                </a:solidFill>
                <a:sym typeface="Wingdings" panose="05000000000000000000" pitchFamily="2" charset="2"/>
              </a:rPr>
              <a:t> goods </a:t>
            </a:r>
            <a:r>
              <a:rPr lang="en-US" b="1" dirty="0">
                <a:solidFill>
                  <a:srgbClr val="203864"/>
                </a:solidFill>
              </a:rPr>
              <a:t>must be made at time of entry 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>
                <a:sym typeface="Wingdings" panose="05000000000000000000" pitchFamily="2" charset="2"/>
              </a:rPr>
              <a:t>All ACE programming</a:t>
            </a:r>
            <a:r>
              <a:rPr lang="en-US" dirty="0">
                <a:sym typeface="Wingdings" panose="05000000000000000000" pitchFamily="2" charset="2"/>
              </a:rPr>
              <a:t> updates needed to process MPF exemption and 19 USC 1520(d) restrictions will be live </a:t>
            </a:r>
            <a:r>
              <a:rPr lang="en-US">
                <a:sym typeface="Wingdings" panose="05000000000000000000" pitchFamily="2" charset="2"/>
              </a:rPr>
              <a:t>by </a:t>
            </a:r>
            <a:r>
              <a:rPr lang="en-US" smtClean="0">
                <a:sym typeface="Wingdings" panose="05000000000000000000" pitchFamily="2" charset="2"/>
              </a:rPr>
              <a:t>EIF </a:t>
            </a:r>
            <a:r>
              <a:rPr lang="en-US" dirty="0">
                <a:sym typeface="Wingdings" panose="05000000000000000000" pitchFamily="2" charset="2"/>
              </a:rPr>
              <a:t>on July 1, </a:t>
            </a:r>
            <a:r>
              <a:rPr lang="en-US" dirty="0" smtClean="0">
                <a:sym typeface="Wingdings" panose="05000000000000000000" pitchFamily="2" charset="2"/>
              </a:rPr>
              <a:t>2020 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dirty="0" smtClean="0"/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 smtClean="0"/>
              <a:t>Restriction applies to both individual and reconciliation fillings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 smtClean="0">
                <a:sym typeface="Wingdings" panose="05000000000000000000" pitchFamily="2" charset="2"/>
              </a:rPr>
              <a:t>Legislative </a:t>
            </a:r>
            <a:r>
              <a:rPr lang="en-US" dirty="0">
                <a:sym typeface="Wingdings" panose="05000000000000000000" pitchFamily="2" charset="2"/>
              </a:rPr>
              <a:t>remediation is needed to reverse policy </a:t>
            </a:r>
            <a:r>
              <a:rPr lang="en-US" dirty="0" smtClean="0">
                <a:sym typeface="Wingdings" panose="05000000000000000000" pitchFamily="2" charset="2"/>
              </a:rPr>
              <a:t>and permit refunds under USMCA - TTAD </a:t>
            </a:r>
            <a:r>
              <a:rPr lang="en-US" dirty="0">
                <a:sym typeface="Wingdings" panose="05000000000000000000" pitchFamily="2" charset="2"/>
              </a:rPr>
              <a:t>and R&amp;R are </a:t>
            </a:r>
            <a:r>
              <a:rPr lang="en-US" dirty="0" smtClean="0">
                <a:sym typeface="Wingdings" panose="05000000000000000000" pitchFamily="2" charset="2"/>
              </a:rPr>
              <a:t>collaborating </a:t>
            </a:r>
            <a:r>
              <a:rPr lang="en-US" dirty="0">
                <a:sym typeface="Wingdings" panose="05000000000000000000" pitchFamily="2" charset="2"/>
              </a:rPr>
              <a:t>on </a:t>
            </a:r>
            <a:r>
              <a:rPr lang="en-US" b="1" dirty="0">
                <a:sym typeface="Wingdings" panose="05000000000000000000" pitchFamily="2" charset="2"/>
              </a:rPr>
              <a:t>reconciliation entries </a:t>
            </a:r>
            <a:r>
              <a:rPr lang="en-US" b="1" dirty="0" smtClean="0">
                <a:sym typeface="Wingdings" panose="05000000000000000000" pitchFamily="2" charset="2"/>
              </a:rPr>
              <a:t>guidelines </a:t>
            </a:r>
            <a:endParaRPr lang="en-US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None/>
            </a:pPr>
            <a:endParaRPr lang="en-US" dirty="0" smtClean="0">
              <a:sym typeface="Wingdings" panose="05000000000000000000" pitchFamily="2" charset="2"/>
            </a:endParaRP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1200" b="1" dirty="0"/>
              <a:t>USMCA Center</a:t>
            </a:r>
          </a:p>
        </p:txBody>
      </p:sp>
    </p:spTree>
    <p:extLst>
      <p:ext uri="{BB962C8B-B14F-4D97-AF65-F5344CB8AC3E}">
        <p14:creationId xmlns:p14="http://schemas.microsoft.com/office/powerpoint/2010/main" val="171866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6A433F-F7C7-4B33-B9F0-AA9A366C7EC0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4743" y="167398"/>
            <a:ext cx="8120794" cy="47027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Reconciliation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 Placeholder 6"/>
          <p:cNvSpPr txBox="1">
            <a:spLocks/>
          </p:cNvSpPr>
          <p:nvPr/>
        </p:nvSpPr>
        <p:spPr>
          <a:xfrm>
            <a:off x="278606" y="911673"/>
            <a:ext cx="8586788" cy="40461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None/>
            </a:pPr>
            <a:r>
              <a:rPr lang="en-US" b="1" dirty="0" smtClean="0">
                <a:solidFill>
                  <a:srgbClr val="0166AF"/>
                </a:solidFill>
              </a:rPr>
              <a:t>Reconciliation (Entry Type 09) Processing</a:t>
            </a:r>
            <a:endParaRPr lang="en-US" b="1" dirty="0">
              <a:solidFill>
                <a:srgbClr val="0166AF"/>
              </a:solidFill>
            </a:endParaRPr>
          </a:p>
        </p:txBody>
      </p:sp>
      <p:sp>
        <p:nvSpPr>
          <p:cNvPr id="46" name="Text Placeholder 6"/>
          <p:cNvSpPr txBox="1">
            <a:spLocks/>
          </p:cNvSpPr>
          <p:nvPr/>
        </p:nvSpPr>
        <p:spPr>
          <a:xfrm>
            <a:off x="278606" y="1444620"/>
            <a:ext cx="8586788" cy="190526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Starting July 1, </a:t>
            </a:r>
            <a:r>
              <a:rPr lang="en-US" b="1" dirty="0" smtClean="0"/>
              <a:t>2020, </a:t>
            </a:r>
            <a:r>
              <a:rPr lang="en-US" dirty="0"/>
              <a:t>importers can flag an entry summary at the time it is filed for the possibility of making a post-importation claim for </a:t>
            </a:r>
            <a:r>
              <a:rPr lang="en-US" dirty="0" smtClean="0"/>
              <a:t>USMCA</a:t>
            </a:r>
            <a:r>
              <a:rPr lang="en-US" dirty="0"/>
              <a:t> </a:t>
            </a:r>
          </a:p>
          <a:p>
            <a:r>
              <a:rPr lang="en-US" dirty="0" smtClean="0"/>
              <a:t>Reconciliation entries are </a:t>
            </a:r>
            <a:r>
              <a:rPr lang="en-US" b="1" dirty="0" smtClean="0"/>
              <a:t>not mandatory</a:t>
            </a:r>
            <a:r>
              <a:rPr lang="en-US" dirty="0" smtClean="0"/>
              <a:t>, but it is the </a:t>
            </a:r>
            <a:r>
              <a:rPr lang="en-US" b="1" dirty="0" smtClean="0"/>
              <a:t>exclusive means to file a USMCA claim </a:t>
            </a:r>
            <a:r>
              <a:rPr lang="en-US" dirty="0" smtClean="0"/>
              <a:t>once the Entry Summary is flagged</a:t>
            </a:r>
          </a:p>
          <a:p>
            <a:r>
              <a:rPr lang="en-US" dirty="0" smtClean="0"/>
              <a:t>After </a:t>
            </a:r>
            <a:r>
              <a:rPr lang="en-US" dirty="0"/>
              <a:t>flagging the entry summary, the filing of a separate USMCA claim covering the entry summary will be considered </a:t>
            </a:r>
            <a:r>
              <a:rPr lang="en-US" b="1" dirty="0"/>
              <a:t>duplicative and will not be </a:t>
            </a:r>
            <a:r>
              <a:rPr lang="en-US" b="1" dirty="0" smtClean="0"/>
              <a:t>accepted</a:t>
            </a:r>
            <a:r>
              <a:rPr lang="en-US" dirty="0" smtClean="0"/>
              <a:t>  </a:t>
            </a:r>
            <a:endParaRPr lang="en-US" dirty="0"/>
          </a:p>
        </p:txBody>
      </p:sp>
      <p:cxnSp>
        <p:nvCxnSpPr>
          <p:cNvPr id="47" name="Straight Connector 46"/>
          <p:cNvCxnSpPr/>
          <p:nvPr/>
        </p:nvCxnSpPr>
        <p:spPr>
          <a:xfrm>
            <a:off x="278606" y="3326623"/>
            <a:ext cx="8586788" cy="0"/>
          </a:xfrm>
          <a:prstGeom prst="line">
            <a:avLst/>
          </a:prstGeom>
          <a:ln w="3810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278606" y="1361464"/>
            <a:ext cx="8586788" cy="0"/>
          </a:xfrm>
          <a:prstGeom prst="line">
            <a:avLst/>
          </a:prstGeom>
          <a:ln w="3810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 Placeholder 6"/>
          <p:cNvSpPr txBox="1">
            <a:spLocks/>
          </p:cNvSpPr>
          <p:nvPr/>
        </p:nvSpPr>
        <p:spPr>
          <a:xfrm>
            <a:off x="278606" y="3422613"/>
            <a:ext cx="8586788" cy="61093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Below are two scenarios where both a </a:t>
            </a:r>
            <a:r>
              <a:rPr lang="en-US" b="1" dirty="0" smtClean="0"/>
              <a:t>NAFTA and USMCA claim </a:t>
            </a:r>
            <a:r>
              <a:rPr lang="en-US" dirty="0" smtClean="0"/>
              <a:t>are applicable after USMCA entry-into-force:</a:t>
            </a:r>
            <a:endParaRPr lang="en-US" dirty="0"/>
          </a:p>
        </p:txBody>
      </p:sp>
      <p:sp>
        <p:nvSpPr>
          <p:cNvPr id="51" name="Text Placeholder 6"/>
          <p:cNvSpPr txBox="1">
            <a:spLocks/>
          </p:cNvSpPr>
          <p:nvPr/>
        </p:nvSpPr>
        <p:spPr>
          <a:xfrm>
            <a:off x="1201161" y="4033546"/>
            <a:ext cx="3253466" cy="177077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Entry Summary XXX (date of importation </a:t>
            </a:r>
            <a:r>
              <a:rPr lang="en-US" sz="1600" b="1" dirty="0" smtClean="0"/>
              <a:t>June 20, 2020</a:t>
            </a:r>
            <a:r>
              <a:rPr lang="en-US" sz="1600" dirty="0" smtClean="0"/>
              <a:t>) was flagged for a possible NAFTA claim on </a:t>
            </a:r>
            <a:r>
              <a:rPr lang="en-US" sz="1600" b="1" dirty="0" smtClean="0"/>
              <a:t>June 30, 2020</a:t>
            </a:r>
          </a:p>
          <a:p>
            <a:r>
              <a:rPr lang="en-US" sz="1600" b="1" dirty="0" smtClean="0"/>
              <a:t>On June 19, 2021, </a:t>
            </a:r>
            <a:r>
              <a:rPr lang="en-US" sz="1600" dirty="0" smtClean="0"/>
              <a:t>the importer filed a reconciliation ET09 </a:t>
            </a:r>
            <a:r>
              <a:rPr lang="en-US" sz="1600" b="1" dirty="0" smtClean="0"/>
              <a:t>claiming NAFTA</a:t>
            </a:r>
            <a:endParaRPr lang="en-US" sz="1600" dirty="0"/>
          </a:p>
        </p:txBody>
      </p:sp>
      <p:sp>
        <p:nvSpPr>
          <p:cNvPr id="52" name="Text Placeholder 6"/>
          <p:cNvSpPr txBox="1">
            <a:spLocks/>
          </p:cNvSpPr>
          <p:nvPr/>
        </p:nvSpPr>
        <p:spPr>
          <a:xfrm>
            <a:off x="5628785" y="4033546"/>
            <a:ext cx="3236609" cy="190526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Entry Summary YYY (date of importation </a:t>
            </a:r>
            <a:r>
              <a:rPr lang="en-US" sz="1600" b="1" dirty="0" smtClean="0"/>
              <a:t>July 2, 2020</a:t>
            </a:r>
            <a:r>
              <a:rPr lang="en-US" sz="1600" dirty="0" smtClean="0"/>
              <a:t>) was flagged for a possible USMCA claim on </a:t>
            </a:r>
            <a:r>
              <a:rPr lang="en-US" sz="1600" b="1" dirty="0" smtClean="0"/>
              <a:t>July 12, 2020</a:t>
            </a:r>
          </a:p>
          <a:p>
            <a:r>
              <a:rPr lang="en-US" sz="1600" b="1" dirty="0" smtClean="0"/>
              <a:t>On July 11, 2021, </a:t>
            </a:r>
            <a:r>
              <a:rPr lang="en-US" sz="1600" dirty="0" smtClean="0"/>
              <a:t>the importer filed a reconciliation ET09 </a:t>
            </a:r>
            <a:r>
              <a:rPr lang="en-US" sz="1600" b="1" dirty="0" smtClean="0"/>
              <a:t>claiming NAFTA</a:t>
            </a:r>
            <a:endParaRPr lang="en-US" sz="1600" dirty="0"/>
          </a:p>
        </p:txBody>
      </p:sp>
      <p:sp>
        <p:nvSpPr>
          <p:cNvPr id="17" name="Oval 16"/>
          <p:cNvSpPr/>
          <p:nvPr/>
        </p:nvSpPr>
        <p:spPr>
          <a:xfrm>
            <a:off x="415909" y="4064344"/>
            <a:ext cx="748089" cy="75397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0166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166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sz="2400" b="1" dirty="0">
              <a:solidFill>
                <a:srgbClr val="0166A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4572000" y="4001462"/>
            <a:ext cx="0" cy="1802862"/>
          </a:xfrm>
          <a:prstGeom prst="line">
            <a:avLst/>
          </a:prstGeom>
          <a:ln w="38100">
            <a:solidFill>
              <a:srgbClr val="0166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4843532" y="4064344"/>
            <a:ext cx="748089" cy="75397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0166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166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312" y="4986176"/>
            <a:ext cx="905281" cy="741016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9" t="3565" r="17878" b="35362"/>
          <a:stretch/>
        </p:blipFill>
        <p:spPr>
          <a:xfrm>
            <a:off x="4843532" y="4961415"/>
            <a:ext cx="829890" cy="814378"/>
          </a:xfrm>
          <a:prstGeom prst="rect">
            <a:avLst/>
          </a:prstGeom>
        </p:spPr>
      </p:pic>
      <p:sp>
        <p:nvSpPr>
          <p:cNvPr id="18" name="Text Placeholder 6"/>
          <p:cNvSpPr txBox="1">
            <a:spLocks/>
          </p:cNvSpPr>
          <p:nvPr/>
        </p:nvSpPr>
        <p:spPr>
          <a:xfrm>
            <a:off x="1397135" y="5891834"/>
            <a:ext cx="6349730" cy="4047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1600" dirty="0" smtClean="0"/>
              <a:t>Further questions regarding Reconciliation processing should be sent to </a:t>
            </a:r>
            <a:r>
              <a:rPr lang="en-US" sz="1600" dirty="0" smtClean="0">
                <a:hlinkClick r:id="rId5"/>
              </a:rPr>
              <a:t>OT-RECONFOLDER@cbp.dhs.gov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1200" b="1" dirty="0"/>
              <a:t>USMCA Center</a:t>
            </a:r>
          </a:p>
        </p:txBody>
      </p:sp>
    </p:spTree>
    <p:extLst>
      <p:ext uri="{BB962C8B-B14F-4D97-AF65-F5344CB8AC3E}">
        <p14:creationId xmlns:p14="http://schemas.microsoft.com/office/powerpoint/2010/main" val="3836049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333829" y="932189"/>
            <a:ext cx="8704035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dirty="0" smtClean="0">
                <a:latin typeface="Arial" panose="020B0604020202020204" pitchFamily="34" charset="0"/>
                <a:ea typeface="Garamond" panose="02020404030301010803" pitchFamily="18" charset="0"/>
                <a:cs typeface="Arial" panose="020B0604020202020204" pitchFamily="34" charset="0"/>
              </a:rPr>
              <a:t>In general, USMCA </a:t>
            </a:r>
            <a:r>
              <a:rPr lang="en-US" b="1" dirty="0" smtClean="0">
                <a:latin typeface="Arial" panose="020B0604020202020204" pitchFamily="34" charset="0"/>
                <a:ea typeface="Garamond" panose="02020404030301010803" pitchFamily="18" charset="0"/>
                <a:cs typeface="Arial" panose="020B0604020202020204" pitchFamily="34" charset="0"/>
              </a:rPr>
              <a:t>retains the drawback restrictions </a:t>
            </a:r>
            <a:r>
              <a:rPr lang="en-US" dirty="0" smtClean="0">
                <a:latin typeface="Arial" panose="020B0604020202020204" pitchFamily="34" charset="0"/>
                <a:ea typeface="Garamond" panose="02020404030301010803" pitchFamily="18" charset="0"/>
                <a:cs typeface="Arial" panose="020B0604020202020204" pitchFamily="34" charset="0"/>
              </a:rPr>
              <a:t>that exist under NAFTA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latin typeface="Arial" panose="020B0604020202020204" pitchFamily="34" charset="0"/>
                <a:ea typeface="Garamond" panose="02020404030301010803" pitchFamily="18" charset="0"/>
                <a:cs typeface="Arial" panose="020B0604020202020204" pitchFamily="34" charset="0"/>
              </a:rPr>
              <a:t>However, USMCA does feature </a:t>
            </a:r>
            <a:r>
              <a:rPr lang="en-US" b="1" dirty="0" smtClean="0">
                <a:latin typeface="Arial" panose="020B0604020202020204" pitchFamily="34" charset="0"/>
                <a:ea typeface="Garamond" panose="02020404030301010803" pitchFamily="18" charset="0"/>
                <a:cs typeface="Arial" panose="020B0604020202020204" pitchFamily="34" charset="0"/>
              </a:rPr>
              <a:t>five key changes or considerations </a:t>
            </a:r>
            <a:r>
              <a:rPr lang="en-US" dirty="0" smtClean="0">
                <a:latin typeface="Arial" panose="020B0604020202020204" pitchFamily="34" charset="0"/>
                <a:ea typeface="Garamond" panose="02020404030301010803" pitchFamily="18" charset="0"/>
                <a:cs typeface="Arial" panose="020B0604020202020204" pitchFamily="34" charset="0"/>
              </a:rPr>
              <a:t>listed below: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6A433F-F7C7-4B33-B9F0-AA9A366C7EC0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4743" y="167398"/>
            <a:ext cx="8120794" cy="47027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Drawback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490579" y="2009102"/>
            <a:ext cx="7386865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600"/>
              </a:spcAft>
            </a:pPr>
            <a:r>
              <a:rPr lang="en-US" b="1" dirty="0" smtClean="0">
                <a:latin typeface="Arial" panose="020B0604020202020204" pitchFamily="34" charset="0"/>
                <a:ea typeface="Garamond" panose="02020404030301010803" pitchFamily="18" charset="0"/>
                <a:cs typeface="Arial" panose="020B0604020202020204" pitchFamily="34" charset="0"/>
              </a:rPr>
              <a:t>Substitution Standards</a:t>
            </a:r>
          </a:p>
          <a:p>
            <a:pPr>
              <a:spcAft>
                <a:spcPts val="3600"/>
              </a:spcAft>
            </a:pPr>
            <a:r>
              <a:rPr lang="en-US" b="1" dirty="0" smtClean="0">
                <a:latin typeface="Arial" panose="020B0604020202020204" pitchFamily="34" charset="0"/>
                <a:ea typeface="Garamond" panose="02020404030301010803" pitchFamily="18" charset="0"/>
                <a:cs typeface="Arial" panose="020B0604020202020204" pitchFamily="34" charset="0"/>
              </a:rPr>
              <a:t>Sugar Exception</a:t>
            </a:r>
          </a:p>
          <a:p>
            <a:pPr>
              <a:spcAft>
                <a:spcPts val="3600"/>
              </a:spcAft>
            </a:pPr>
            <a:r>
              <a:rPr lang="en-US" b="1" dirty="0">
                <a:latin typeface="Arial" panose="020B0604020202020204" pitchFamily="34" charset="0"/>
                <a:ea typeface="Garamond" panose="02020404030301010803" pitchFamily="18" charset="0"/>
                <a:cs typeface="Arial" panose="020B0604020202020204" pitchFamily="34" charset="0"/>
              </a:rPr>
              <a:t>Conditions of Export</a:t>
            </a:r>
          </a:p>
          <a:p>
            <a:pPr>
              <a:spcAft>
                <a:spcPts val="3600"/>
              </a:spcAft>
            </a:pPr>
            <a:r>
              <a:rPr lang="en-US" b="1" dirty="0" smtClean="0">
                <a:latin typeface="Arial" panose="020B0604020202020204" pitchFamily="34" charset="0"/>
                <a:ea typeface="Garamond" panose="02020404030301010803" pitchFamily="18" charset="0"/>
                <a:cs typeface="Arial" panose="020B0604020202020204" pitchFamily="34" charset="0"/>
              </a:rPr>
              <a:t>ACE Indicator for Drawback</a:t>
            </a:r>
          </a:p>
          <a:p>
            <a:pPr>
              <a:spcAft>
                <a:spcPts val="3600"/>
              </a:spcAft>
            </a:pPr>
            <a:r>
              <a:rPr lang="en-US" b="1" dirty="0" smtClean="0">
                <a:latin typeface="Arial" panose="020B0604020202020204" pitchFamily="34" charset="0"/>
                <a:ea typeface="Garamond" panose="02020404030301010803" pitchFamily="18" charset="0"/>
                <a:cs typeface="Arial" panose="020B0604020202020204" pitchFamily="34" charset="0"/>
              </a:rPr>
              <a:t>Drawback Claims for Section 201 and/or 301 Duties (No Change)</a:t>
            </a:r>
          </a:p>
          <a:p>
            <a:pPr>
              <a:spcAft>
                <a:spcPts val="3600"/>
              </a:spcAft>
            </a:pPr>
            <a:endParaRPr lang="en-US" b="1" dirty="0" smtClean="0">
              <a:latin typeface="Arial" panose="020B0604020202020204" pitchFamily="34" charset="0"/>
              <a:ea typeface="Garamond" panose="02020404030301010803" pitchFamily="18" charset="0"/>
              <a:cs typeface="Arial" panose="020B0604020202020204" pitchFamily="34" charset="0"/>
            </a:endParaRPr>
          </a:p>
        </p:txBody>
      </p:sp>
      <p:pic>
        <p:nvPicPr>
          <p:cNvPr id="30" name="Picture 29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80" y="3298353"/>
            <a:ext cx="685800" cy="685800"/>
          </a:xfrm>
          <a:prstGeom prst="rect">
            <a:avLst/>
          </a:prstGeom>
        </p:spPr>
      </p:pic>
      <p:pic>
        <p:nvPicPr>
          <p:cNvPr id="31" name="Picture 30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80" y="4762976"/>
            <a:ext cx="685800" cy="685800"/>
          </a:xfrm>
          <a:prstGeom prst="rect">
            <a:avLst/>
          </a:prstGeom>
        </p:spPr>
      </p:pic>
      <p:pic>
        <p:nvPicPr>
          <p:cNvPr id="33" name="Picture 32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80" y="4037088"/>
            <a:ext cx="685800" cy="685800"/>
          </a:xfrm>
          <a:prstGeom prst="rect">
            <a:avLst/>
          </a:prstGeom>
        </p:spPr>
      </p:pic>
      <p:pic>
        <p:nvPicPr>
          <p:cNvPr id="35" name="Picture 34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80" y="1868045"/>
            <a:ext cx="685800" cy="685800"/>
          </a:xfrm>
          <a:prstGeom prst="rect">
            <a:avLst/>
          </a:prstGeom>
        </p:spPr>
      </p:pic>
      <p:pic>
        <p:nvPicPr>
          <p:cNvPr id="36" name="Picture 35"/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80" y="2575728"/>
            <a:ext cx="685800" cy="685800"/>
          </a:xfrm>
          <a:prstGeom prst="rect">
            <a:avLst/>
          </a:prstGeom>
        </p:spPr>
      </p:pic>
      <p:sp>
        <p:nvSpPr>
          <p:cNvPr id="13" name="Text Placeholder 6"/>
          <p:cNvSpPr txBox="1">
            <a:spLocks/>
          </p:cNvSpPr>
          <p:nvPr/>
        </p:nvSpPr>
        <p:spPr>
          <a:xfrm>
            <a:off x="1396428" y="5759637"/>
            <a:ext cx="6349730" cy="65980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1600" dirty="0" smtClean="0"/>
              <a:t>Further questions regarding Drawback processing should be sent to </a:t>
            </a:r>
            <a:r>
              <a:rPr lang="en-US" sz="1600" dirty="0" smtClean="0">
                <a:hlinkClick r:id="rId8"/>
              </a:rPr>
              <a:t>OTDRAWBACK@cbp.dhs.gov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1200" b="1" dirty="0"/>
              <a:t>USMCA Center</a:t>
            </a:r>
          </a:p>
        </p:txBody>
      </p:sp>
    </p:spTree>
    <p:extLst>
      <p:ext uri="{BB962C8B-B14F-4D97-AF65-F5344CB8AC3E}">
        <p14:creationId xmlns:p14="http://schemas.microsoft.com/office/powerpoint/2010/main" val="2443600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6A433F-F7C7-4B33-B9F0-AA9A366C7EC0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4743" y="167398"/>
            <a:ext cx="8120794" cy="47027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Drawback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Placeholder 6"/>
          <p:cNvSpPr txBox="1">
            <a:spLocks/>
          </p:cNvSpPr>
          <p:nvPr/>
        </p:nvSpPr>
        <p:spPr>
          <a:xfrm>
            <a:off x="220550" y="1012304"/>
            <a:ext cx="7196252" cy="40078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None/>
            </a:pPr>
            <a:r>
              <a:rPr lang="en-US" sz="2000" b="1" dirty="0" smtClean="0">
                <a:solidFill>
                  <a:srgbClr val="008F9A"/>
                </a:solidFill>
              </a:rPr>
              <a:t>Summary of NAFTA-to-USMCA Considerations:</a:t>
            </a:r>
          </a:p>
        </p:txBody>
      </p:sp>
      <p:sp>
        <p:nvSpPr>
          <p:cNvPr id="23" name="Text Placeholder 6"/>
          <p:cNvSpPr txBox="1">
            <a:spLocks/>
          </p:cNvSpPr>
          <p:nvPr/>
        </p:nvSpPr>
        <p:spPr>
          <a:xfrm>
            <a:off x="1268632" y="1546774"/>
            <a:ext cx="7570790" cy="95895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None/>
            </a:pPr>
            <a:r>
              <a:rPr lang="en-US" b="1" dirty="0" smtClean="0"/>
              <a:t>Substitution Standards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None/>
            </a:pPr>
            <a:r>
              <a:rPr lang="en-US" dirty="0" smtClean="0"/>
              <a:t>USMCA adopts </a:t>
            </a:r>
            <a:r>
              <a:rPr lang="en-US" b="1" dirty="0" smtClean="0"/>
              <a:t>TFTEA substitution standards </a:t>
            </a:r>
            <a:r>
              <a:rPr lang="en-US" dirty="0" smtClean="0"/>
              <a:t>when drawback is permitted (i.e., substitution under the same 8-digit HTSUS subheading rather than “same kind and quality” substitution”)</a:t>
            </a:r>
          </a:p>
        </p:txBody>
      </p:sp>
      <p:sp>
        <p:nvSpPr>
          <p:cNvPr id="25" name="Text Placeholder 6"/>
          <p:cNvSpPr txBox="1">
            <a:spLocks/>
          </p:cNvSpPr>
          <p:nvPr/>
        </p:nvSpPr>
        <p:spPr>
          <a:xfrm>
            <a:off x="1268632" y="3077747"/>
            <a:ext cx="7570790" cy="176186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None/>
            </a:pPr>
            <a:r>
              <a:rPr lang="en-US" b="1" dirty="0" smtClean="0"/>
              <a:t>Sugar Exception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None/>
            </a:pPr>
            <a:r>
              <a:rPr lang="en-US" dirty="0" smtClean="0"/>
              <a:t>USMCA </a:t>
            </a:r>
            <a:r>
              <a:rPr lang="en-US" b="1" dirty="0" smtClean="0"/>
              <a:t>expands scope of sugar exception</a:t>
            </a:r>
            <a:r>
              <a:rPr lang="en-US" dirty="0" smtClean="0"/>
              <a:t>, which retains substantial transformation substitution standards (i.e., pre-TFTEA substitution standards) of “same-kind-and-quality” for specific sugar products, to benefit the trade</a:t>
            </a:r>
          </a:p>
        </p:txBody>
      </p:sp>
      <p:pic>
        <p:nvPicPr>
          <p:cNvPr id="27" name="Picture 26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48" y="1569051"/>
            <a:ext cx="914400" cy="914400"/>
          </a:xfrm>
          <a:prstGeom prst="rect">
            <a:avLst/>
          </a:prstGeom>
        </p:spPr>
      </p:pic>
      <p:pic>
        <p:nvPicPr>
          <p:cNvPr id="28" name="Picture 27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48" y="3167766"/>
            <a:ext cx="914400" cy="914400"/>
          </a:xfrm>
          <a:prstGeom prst="rect">
            <a:avLst/>
          </a:prstGeom>
        </p:spPr>
      </p:pic>
      <p:sp>
        <p:nvSpPr>
          <p:cNvPr id="29" name="Text Placeholder 6"/>
          <p:cNvSpPr txBox="1">
            <a:spLocks/>
          </p:cNvSpPr>
          <p:nvPr/>
        </p:nvSpPr>
        <p:spPr>
          <a:xfrm>
            <a:off x="1268632" y="4839613"/>
            <a:ext cx="7570790" cy="95895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None/>
            </a:pPr>
            <a:r>
              <a:rPr lang="en-US" b="1" dirty="0" smtClean="0"/>
              <a:t>Conditions of Export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None/>
            </a:pPr>
            <a:r>
              <a:rPr lang="en-US" b="1" dirty="0" smtClean="0"/>
              <a:t>USMCA removed a NAFTA provision </a:t>
            </a:r>
            <a:r>
              <a:rPr lang="en-US" dirty="0" smtClean="0"/>
              <a:t>that applied a fee pursuant to Section 22 of the U.S. Agricultural Adjustment Act, subject to Chapter Seven (Agriculture and Sanitary and Phytosanitary Measures)</a:t>
            </a:r>
          </a:p>
        </p:txBody>
      </p:sp>
      <p:pic>
        <p:nvPicPr>
          <p:cNvPr id="30" name="Picture 29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48" y="4861889"/>
            <a:ext cx="914400" cy="914400"/>
          </a:xfrm>
          <a:prstGeom prst="rect">
            <a:avLst/>
          </a:prstGeom>
        </p:spPr>
      </p:pic>
      <p:sp>
        <p:nvSpPr>
          <p:cNvPr id="12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1200" b="1" dirty="0"/>
              <a:t>USMCA Center</a:t>
            </a:r>
          </a:p>
        </p:txBody>
      </p:sp>
    </p:spTree>
    <p:extLst>
      <p:ext uri="{BB962C8B-B14F-4D97-AF65-F5344CB8AC3E}">
        <p14:creationId xmlns:p14="http://schemas.microsoft.com/office/powerpoint/2010/main" val="209925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6A433F-F7C7-4B33-B9F0-AA9A366C7EC0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4743" y="167398"/>
            <a:ext cx="8120794" cy="47027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Drawback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Placeholder 6"/>
          <p:cNvSpPr txBox="1">
            <a:spLocks/>
          </p:cNvSpPr>
          <p:nvPr/>
        </p:nvSpPr>
        <p:spPr>
          <a:xfrm>
            <a:off x="1268633" y="3495462"/>
            <a:ext cx="7570790" cy="96456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b="1" dirty="0" smtClean="0"/>
              <a:t>Drawback Claims for Section 201 and/or 301 Duties (No Change)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 smtClean="0"/>
              <a:t>As </a:t>
            </a:r>
            <a:r>
              <a:rPr lang="en-US" dirty="0"/>
              <a:t>with NAFTA, drawback filers for USMCA </a:t>
            </a:r>
            <a:r>
              <a:rPr lang="en-US" b="1" dirty="0"/>
              <a:t>can submit claims related to Section </a:t>
            </a:r>
            <a:r>
              <a:rPr lang="en-US" b="1" dirty="0" smtClean="0"/>
              <a:t>201 </a:t>
            </a:r>
            <a:r>
              <a:rPr lang="en-US" b="1" dirty="0"/>
              <a:t>and/or 3</a:t>
            </a:r>
            <a:r>
              <a:rPr lang="en-US" b="1" dirty="0" smtClean="0"/>
              <a:t>01 duties </a:t>
            </a:r>
            <a:r>
              <a:rPr lang="en-US" dirty="0" smtClean="0"/>
              <a:t>– please </a:t>
            </a:r>
            <a:r>
              <a:rPr lang="en-US" dirty="0"/>
              <a:t>see </a:t>
            </a:r>
            <a:r>
              <a:rPr lang="en-US" u="sng" dirty="0">
                <a:hlinkClick r:id="rId3"/>
              </a:rPr>
              <a:t>Cargo Systems Messaging </a:t>
            </a:r>
            <a:r>
              <a:rPr lang="en-US" u="sng" dirty="0" smtClean="0">
                <a:hlinkClick r:id="rId3"/>
              </a:rPr>
              <a:t>Service </a:t>
            </a:r>
            <a:r>
              <a:rPr lang="en-US" u="sng" dirty="0">
                <a:hlinkClick r:id="rId3"/>
              </a:rPr>
              <a:t>#</a:t>
            </a:r>
            <a:r>
              <a:rPr lang="en-US" u="sng" dirty="0" smtClean="0">
                <a:hlinkClick r:id="rId3"/>
              </a:rPr>
              <a:t>19-000050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21" name="Text Placeholder 6"/>
          <p:cNvSpPr txBox="1">
            <a:spLocks/>
          </p:cNvSpPr>
          <p:nvPr/>
        </p:nvSpPr>
        <p:spPr>
          <a:xfrm>
            <a:off x="1268633" y="1554743"/>
            <a:ext cx="7570790" cy="116246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b="1" dirty="0" smtClean="0"/>
              <a:t>ACE Indicator for Drawback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 smtClean="0"/>
              <a:t>For </a:t>
            </a:r>
            <a:r>
              <a:rPr lang="en-US" dirty="0"/>
              <a:t>entries that are relevant for drawback under USMCA, CBP has created an </a:t>
            </a:r>
            <a:r>
              <a:rPr lang="en-US" b="1" dirty="0"/>
              <a:t>ACE indicator (check box) </a:t>
            </a:r>
            <a:r>
              <a:rPr lang="en-US" dirty="0"/>
              <a:t>that is added at </a:t>
            </a:r>
            <a:r>
              <a:rPr lang="en-US" dirty="0" smtClean="0"/>
              <a:t>the claim level to </a:t>
            </a:r>
            <a:r>
              <a:rPr lang="en-US" dirty="0"/>
              <a:t>handle </a:t>
            </a:r>
            <a:r>
              <a:rPr lang="en-US" dirty="0" smtClean="0"/>
              <a:t>drawback</a:t>
            </a:r>
            <a:r>
              <a:rPr lang="en-US" dirty="0"/>
              <a:t> </a:t>
            </a:r>
            <a:r>
              <a:rPr lang="en-US" dirty="0" smtClean="0"/>
              <a:t>– CBP expects that sunset for </a:t>
            </a:r>
            <a:r>
              <a:rPr lang="en-US" dirty="0"/>
              <a:t>drawback entries will be </a:t>
            </a:r>
            <a:r>
              <a:rPr lang="en-US" b="1" dirty="0" smtClean="0"/>
              <a:t>at least 5 years </a:t>
            </a:r>
            <a:r>
              <a:rPr lang="en-US" b="1" dirty="0"/>
              <a:t>after USMCA </a:t>
            </a:r>
            <a:r>
              <a:rPr lang="en-US" b="1" dirty="0" smtClean="0"/>
              <a:t>EIF</a:t>
            </a:r>
            <a:endParaRPr lang="en-US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en-US" dirty="0"/>
          </a:p>
        </p:txBody>
      </p:sp>
      <p:sp>
        <p:nvSpPr>
          <p:cNvPr id="18" name="Text Placeholder 6"/>
          <p:cNvSpPr txBox="1">
            <a:spLocks/>
          </p:cNvSpPr>
          <p:nvPr/>
        </p:nvSpPr>
        <p:spPr>
          <a:xfrm>
            <a:off x="220550" y="1012304"/>
            <a:ext cx="7196252" cy="40078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None/>
            </a:pPr>
            <a:r>
              <a:rPr lang="en-US" sz="2000" b="1" dirty="0" smtClean="0">
                <a:solidFill>
                  <a:srgbClr val="008F9A"/>
                </a:solidFill>
              </a:rPr>
              <a:t>Summary of NAFTA-to-USMCA Considerations:</a:t>
            </a:r>
          </a:p>
        </p:txBody>
      </p:sp>
      <p:pic>
        <p:nvPicPr>
          <p:cNvPr id="22" name="Picture 21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49" y="3543588"/>
            <a:ext cx="914400" cy="914400"/>
          </a:xfrm>
          <a:prstGeom prst="rect">
            <a:avLst/>
          </a:prstGeom>
        </p:spPr>
      </p:pic>
      <p:pic>
        <p:nvPicPr>
          <p:cNvPr id="23" name="Picture 22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49" y="1571323"/>
            <a:ext cx="914400" cy="914400"/>
          </a:xfrm>
          <a:prstGeom prst="rect">
            <a:avLst/>
          </a:prstGeom>
        </p:spPr>
      </p:pic>
      <p:sp>
        <p:nvSpPr>
          <p:cNvPr id="10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1200" b="1" dirty="0"/>
              <a:t>USMCA Center</a:t>
            </a:r>
          </a:p>
        </p:txBody>
      </p:sp>
    </p:spTree>
    <p:extLst>
      <p:ext uri="{BB962C8B-B14F-4D97-AF65-F5344CB8AC3E}">
        <p14:creationId xmlns:p14="http://schemas.microsoft.com/office/powerpoint/2010/main" val="394822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6A433F-F7C7-4B33-B9F0-AA9A366C7EC0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4743" y="167398"/>
            <a:ext cx="8120794" cy="47027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Drawback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Placeholder 6"/>
          <p:cNvSpPr txBox="1">
            <a:spLocks/>
          </p:cNvSpPr>
          <p:nvPr/>
        </p:nvSpPr>
        <p:spPr>
          <a:xfrm>
            <a:off x="220550" y="1012304"/>
            <a:ext cx="7196252" cy="40078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None/>
            </a:pPr>
            <a:r>
              <a:rPr lang="en-US" sz="2000" b="1" dirty="0" smtClean="0">
                <a:solidFill>
                  <a:srgbClr val="008F9A"/>
                </a:solidFill>
              </a:rPr>
              <a:t>Does NAFTA or USMCA Apply?</a:t>
            </a:r>
          </a:p>
        </p:txBody>
      </p:sp>
      <p:sp>
        <p:nvSpPr>
          <p:cNvPr id="14" name="Text Placeholder 6"/>
          <p:cNvSpPr txBox="1">
            <a:spLocks/>
          </p:cNvSpPr>
          <p:nvPr/>
        </p:nvSpPr>
        <p:spPr>
          <a:xfrm>
            <a:off x="1937426" y="1432918"/>
            <a:ext cx="1752082" cy="47163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None/>
            </a:pPr>
            <a:r>
              <a:rPr lang="en-US" sz="1600" b="1" dirty="0" smtClean="0"/>
              <a:t>June 30, 2020</a:t>
            </a:r>
            <a:endParaRPr lang="en-US" sz="1600" dirty="0" smtClean="0"/>
          </a:p>
        </p:txBody>
      </p:sp>
      <p:sp>
        <p:nvSpPr>
          <p:cNvPr id="15" name="Text Placeholder 6"/>
          <p:cNvSpPr txBox="1">
            <a:spLocks/>
          </p:cNvSpPr>
          <p:nvPr/>
        </p:nvSpPr>
        <p:spPr>
          <a:xfrm>
            <a:off x="4657103" y="1427906"/>
            <a:ext cx="1752082" cy="47163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None/>
            </a:pPr>
            <a:r>
              <a:rPr lang="en-US" sz="1600" b="1" dirty="0" smtClean="0"/>
              <a:t>July 1, 2020</a:t>
            </a:r>
            <a:endParaRPr lang="en-US" sz="1600" dirty="0" smtClean="0"/>
          </a:p>
        </p:txBody>
      </p:sp>
      <p:sp>
        <p:nvSpPr>
          <p:cNvPr id="16" name="Text Placeholder 6"/>
          <p:cNvSpPr txBox="1">
            <a:spLocks/>
          </p:cNvSpPr>
          <p:nvPr/>
        </p:nvSpPr>
        <p:spPr>
          <a:xfrm>
            <a:off x="6941962" y="1434745"/>
            <a:ext cx="1752082" cy="47163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None/>
            </a:pPr>
            <a:r>
              <a:rPr lang="en-US" sz="1600" b="1" dirty="0" smtClean="0"/>
              <a:t>July 2, 2020</a:t>
            </a:r>
            <a:endParaRPr lang="en-US" sz="1600" dirty="0" smtClean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506871" y="2053433"/>
            <a:ext cx="2362848" cy="0"/>
          </a:xfrm>
          <a:prstGeom prst="line">
            <a:avLst/>
          </a:prstGeom>
          <a:ln w="38100">
            <a:solidFill>
              <a:srgbClr val="00B4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155333" y="2053433"/>
            <a:ext cx="2086551" cy="0"/>
          </a:xfrm>
          <a:prstGeom prst="line">
            <a:avLst/>
          </a:prstGeom>
          <a:ln w="38100">
            <a:solidFill>
              <a:srgbClr val="00B4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537086" y="2053433"/>
            <a:ext cx="2162027" cy="0"/>
          </a:xfrm>
          <a:prstGeom prst="line">
            <a:avLst/>
          </a:prstGeom>
          <a:ln w="38100">
            <a:solidFill>
              <a:srgbClr val="00B4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6"/>
          <p:cNvSpPr txBox="1">
            <a:spLocks/>
          </p:cNvSpPr>
          <p:nvPr/>
        </p:nvSpPr>
        <p:spPr>
          <a:xfrm>
            <a:off x="1432440" y="2137673"/>
            <a:ext cx="2335078" cy="10460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dirty="0" smtClean="0"/>
              <a:t>Only NAFTA drawback claims can be filed with designated imports dated </a:t>
            </a:r>
            <a:r>
              <a:rPr lang="en-US" sz="1600" b="1" dirty="0" smtClean="0"/>
              <a:t>on or before 6/30/2020</a:t>
            </a:r>
            <a:endParaRPr lang="en-US" sz="1600" dirty="0"/>
          </a:p>
        </p:txBody>
      </p:sp>
      <p:sp>
        <p:nvSpPr>
          <p:cNvPr id="35" name="Text Placeholder 6"/>
          <p:cNvSpPr txBox="1">
            <a:spLocks/>
          </p:cNvSpPr>
          <p:nvPr/>
        </p:nvSpPr>
        <p:spPr>
          <a:xfrm>
            <a:off x="1937426" y="1687488"/>
            <a:ext cx="2271196" cy="40284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None/>
            </a:pPr>
            <a:r>
              <a:rPr lang="en-US" sz="1600" b="1" i="1" dirty="0" smtClean="0"/>
              <a:t>Before USMCA EIF</a:t>
            </a:r>
          </a:p>
        </p:txBody>
      </p:sp>
      <p:sp>
        <p:nvSpPr>
          <p:cNvPr id="36" name="Text Placeholder 6"/>
          <p:cNvSpPr txBox="1">
            <a:spLocks/>
          </p:cNvSpPr>
          <p:nvPr/>
        </p:nvSpPr>
        <p:spPr>
          <a:xfrm>
            <a:off x="4657103" y="1687488"/>
            <a:ext cx="2271196" cy="40284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None/>
            </a:pPr>
            <a:r>
              <a:rPr lang="en-US" sz="1600" b="1" i="1" dirty="0" smtClean="0"/>
              <a:t>On USMCA EIF</a:t>
            </a:r>
          </a:p>
        </p:txBody>
      </p:sp>
      <p:sp>
        <p:nvSpPr>
          <p:cNvPr id="37" name="Text Placeholder 6"/>
          <p:cNvSpPr txBox="1">
            <a:spLocks/>
          </p:cNvSpPr>
          <p:nvPr/>
        </p:nvSpPr>
        <p:spPr>
          <a:xfrm>
            <a:off x="6941962" y="1687488"/>
            <a:ext cx="1978348" cy="32561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None/>
            </a:pPr>
            <a:r>
              <a:rPr lang="en-US" sz="1600" b="1" i="1" dirty="0" smtClean="0"/>
              <a:t>After USMCA EIF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223" y="2137673"/>
            <a:ext cx="1007783" cy="824918"/>
          </a:xfrm>
          <a:prstGeom prst="rect">
            <a:avLst/>
          </a:prstGeom>
        </p:spPr>
      </p:pic>
      <p:sp>
        <p:nvSpPr>
          <p:cNvPr id="38" name="Text Placeholder 6"/>
          <p:cNvSpPr txBox="1">
            <a:spLocks/>
          </p:cNvSpPr>
          <p:nvPr/>
        </p:nvSpPr>
        <p:spPr>
          <a:xfrm>
            <a:off x="4060076" y="2137673"/>
            <a:ext cx="2381753" cy="10460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dirty="0" smtClean="0"/>
              <a:t>NAFTA drawback claims can be filed (until 2025) with designated imports dated </a:t>
            </a:r>
            <a:r>
              <a:rPr lang="en-US" sz="1600" b="1" dirty="0" smtClean="0"/>
              <a:t>on or before 6/30/2020</a:t>
            </a:r>
            <a:endParaRPr lang="en-US" sz="1600" dirty="0"/>
          </a:p>
        </p:txBody>
      </p:sp>
      <p:sp>
        <p:nvSpPr>
          <p:cNvPr id="39" name="Text Placeholder 6"/>
          <p:cNvSpPr txBox="1">
            <a:spLocks/>
          </p:cNvSpPr>
          <p:nvPr/>
        </p:nvSpPr>
        <p:spPr>
          <a:xfrm>
            <a:off x="6452022" y="2137673"/>
            <a:ext cx="2468880" cy="10460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dirty="0" smtClean="0"/>
              <a:t>NAFTA drawback claims can be filed (until 2025) with designated imports dated </a:t>
            </a:r>
            <a:r>
              <a:rPr lang="en-US" sz="1600" b="1" dirty="0" smtClean="0"/>
              <a:t>on or before 6/30/2020</a:t>
            </a:r>
            <a:endParaRPr lang="en-US" sz="1600" dirty="0"/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9" t="3565" r="17878" b="35362"/>
          <a:stretch/>
        </p:blipFill>
        <p:spPr>
          <a:xfrm>
            <a:off x="336223" y="3949562"/>
            <a:ext cx="1031837" cy="1012551"/>
          </a:xfrm>
          <a:prstGeom prst="rect">
            <a:avLst/>
          </a:prstGeom>
        </p:spPr>
      </p:pic>
      <p:sp>
        <p:nvSpPr>
          <p:cNvPr id="41" name="Text Placeholder 6"/>
          <p:cNvSpPr txBox="1">
            <a:spLocks/>
          </p:cNvSpPr>
          <p:nvPr/>
        </p:nvSpPr>
        <p:spPr>
          <a:xfrm>
            <a:off x="1584697" y="4254804"/>
            <a:ext cx="2165411" cy="40206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dirty="0" smtClean="0"/>
              <a:t>N/A</a:t>
            </a:r>
            <a:endParaRPr lang="en-US" sz="1600" dirty="0"/>
          </a:p>
        </p:txBody>
      </p:sp>
      <p:sp>
        <p:nvSpPr>
          <p:cNvPr id="43" name="Text Placeholder 6"/>
          <p:cNvSpPr txBox="1">
            <a:spLocks/>
          </p:cNvSpPr>
          <p:nvPr/>
        </p:nvSpPr>
        <p:spPr>
          <a:xfrm>
            <a:off x="4060076" y="3887226"/>
            <a:ext cx="2404522" cy="11372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dirty="0" smtClean="0"/>
              <a:t>USMCA drawback claims can be filed with designated imports dated </a:t>
            </a:r>
            <a:r>
              <a:rPr lang="en-US" sz="1600" b="1" dirty="0" smtClean="0"/>
              <a:t>7/1/2020</a:t>
            </a:r>
            <a:endParaRPr lang="en-US" sz="1600" dirty="0"/>
          </a:p>
        </p:txBody>
      </p:sp>
      <p:sp>
        <p:nvSpPr>
          <p:cNvPr id="51" name="Text Placeholder 6"/>
          <p:cNvSpPr txBox="1">
            <a:spLocks/>
          </p:cNvSpPr>
          <p:nvPr/>
        </p:nvSpPr>
        <p:spPr>
          <a:xfrm>
            <a:off x="6452022" y="3887226"/>
            <a:ext cx="2585843" cy="11372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dirty="0" smtClean="0"/>
              <a:t>USMCA drawback claims can be filed with designated imports dated </a:t>
            </a:r>
            <a:r>
              <a:rPr lang="en-US" sz="1600" b="1" dirty="0" smtClean="0"/>
              <a:t>on and after</a:t>
            </a:r>
            <a:r>
              <a:rPr lang="en-US" sz="1600" dirty="0" smtClean="0"/>
              <a:t> </a:t>
            </a:r>
            <a:r>
              <a:rPr lang="en-US" sz="1600" b="1" dirty="0" smtClean="0"/>
              <a:t>7/1/2020</a:t>
            </a:r>
            <a:endParaRPr lang="en-US" sz="1600" dirty="0"/>
          </a:p>
        </p:txBody>
      </p:sp>
      <p:sp>
        <p:nvSpPr>
          <p:cNvPr id="52" name="Text Placeholder 6"/>
          <p:cNvSpPr txBox="1">
            <a:spLocks/>
          </p:cNvSpPr>
          <p:nvPr/>
        </p:nvSpPr>
        <p:spPr>
          <a:xfrm>
            <a:off x="4873450" y="3406035"/>
            <a:ext cx="2919619" cy="25152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400" i="1" dirty="0" smtClean="0"/>
              <a:t>Must Check NAFTA Indicator</a:t>
            </a:r>
            <a:endParaRPr lang="en-US" sz="1400" i="1" dirty="0"/>
          </a:p>
        </p:txBody>
      </p:sp>
      <p:sp>
        <p:nvSpPr>
          <p:cNvPr id="54" name="Text Placeholder 6"/>
          <p:cNvSpPr txBox="1">
            <a:spLocks/>
          </p:cNvSpPr>
          <p:nvPr/>
        </p:nvSpPr>
        <p:spPr>
          <a:xfrm>
            <a:off x="4873450" y="4973637"/>
            <a:ext cx="2887535" cy="33482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400" i="1" dirty="0" smtClean="0"/>
              <a:t>Must Check USMCA Indicator</a:t>
            </a:r>
            <a:endParaRPr lang="en-US" sz="1400" i="1" dirty="0"/>
          </a:p>
        </p:txBody>
      </p:sp>
      <p:cxnSp>
        <p:nvCxnSpPr>
          <p:cNvPr id="56" name="Straight Connector 55"/>
          <p:cNvCxnSpPr/>
          <p:nvPr/>
        </p:nvCxnSpPr>
        <p:spPr>
          <a:xfrm>
            <a:off x="336443" y="3817556"/>
            <a:ext cx="8471115" cy="0"/>
          </a:xfrm>
          <a:prstGeom prst="line">
            <a:avLst/>
          </a:prstGeom>
          <a:ln w="38100">
            <a:solidFill>
              <a:srgbClr val="E5F2F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 Placeholder 6"/>
          <p:cNvSpPr txBox="1">
            <a:spLocks/>
          </p:cNvSpPr>
          <p:nvPr/>
        </p:nvSpPr>
        <p:spPr>
          <a:xfrm>
            <a:off x="220550" y="5415187"/>
            <a:ext cx="8705522" cy="914400"/>
          </a:xfrm>
          <a:prstGeom prst="rect">
            <a:avLst/>
          </a:prstGeom>
          <a:ln w="38100">
            <a:solidFill>
              <a:srgbClr val="00B4C4"/>
            </a:solidFill>
          </a:ln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dirty="0" smtClean="0"/>
              <a:t>Note that an import dated 6/30/2020 and an import dated 7/1/2020 will </a:t>
            </a:r>
            <a:r>
              <a:rPr lang="en-US" sz="1600" b="1" i="1" dirty="0" smtClean="0"/>
              <a:t>not </a:t>
            </a:r>
            <a:r>
              <a:rPr lang="en-US" sz="1600" dirty="0" smtClean="0"/>
              <a:t> be allowed on the same drawback claim – drawback claimant would need to file two separate claims for NAFTA and USMCA with the </a:t>
            </a:r>
            <a:r>
              <a:rPr lang="en-US" sz="1600" b="1" dirty="0" smtClean="0"/>
              <a:t>respective consumption entry date</a:t>
            </a:r>
            <a:endParaRPr lang="en-US" sz="1600" b="1" dirty="0"/>
          </a:p>
        </p:txBody>
      </p:sp>
      <p:sp>
        <p:nvSpPr>
          <p:cNvPr id="59" name="5-Point Star 58"/>
          <p:cNvSpPr/>
          <p:nvPr/>
        </p:nvSpPr>
        <p:spPr>
          <a:xfrm>
            <a:off x="6538051" y="1517999"/>
            <a:ext cx="457200" cy="457200"/>
          </a:xfrm>
          <a:prstGeom prst="star5">
            <a:avLst/>
          </a:prstGeom>
          <a:solidFill>
            <a:srgbClr val="00B4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5-Point Star 59"/>
          <p:cNvSpPr/>
          <p:nvPr/>
        </p:nvSpPr>
        <p:spPr>
          <a:xfrm>
            <a:off x="4155333" y="1517999"/>
            <a:ext cx="457200" cy="457200"/>
          </a:xfrm>
          <a:prstGeom prst="star5">
            <a:avLst/>
          </a:prstGeom>
          <a:solidFill>
            <a:srgbClr val="00B4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5-Point Star 60"/>
          <p:cNvSpPr/>
          <p:nvPr/>
        </p:nvSpPr>
        <p:spPr>
          <a:xfrm>
            <a:off x="1506871" y="1517999"/>
            <a:ext cx="457200" cy="457200"/>
          </a:xfrm>
          <a:prstGeom prst="star5">
            <a:avLst/>
          </a:prstGeom>
          <a:solidFill>
            <a:srgbClr val="00B4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1200" b="1" dirty="0"/>
              <a:t>USMCA Center</a:t>
            </a:r>
          </a:p>
        </p:txBody>
      </p:sp>
    </p:spTree>
    <p:extLst>
      <p:ext uri="{BB962C8B-B14F-4D97-AF65-F5344CB8AC3E}">
        <p14:creationId xmlns:p14="http://schemas.microsoft.com/office/powerpoint/2010/main" val="348343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6A433F-F7C7-4B33-B9F0-AA9A366C7EC0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4743" y="167398"/>
            <a:ext cx="8120794" cy="47027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Country of Origin Marking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Placeholder 6"/>
          <p:cNvSpPr txBox="1">
            <a:spLocks/>
          </p:cNvSpPr>
          <p:nvPr/>
        </p:nvSpPr>
        <p:spPr>
          <a:xfrm>
            <a:off x="278606" y="979834"/>
            <a:ext cx="8586788" cy="147460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None/>
            </a:pPr>
            <a:r>
              <a:rPr lang="en-US" b="1" dirty="0" smtClean="0">
                <a:solidFill>
                  <a:schemeClr val="accent1"/>
                </a:solidFill>
              </a:rPr>
              <a:t>General Guidance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None/>
            </a:pPr>
            <a:r>
              <a:rPr lang="en-US" dirty="0" smtClean="0"/>
              <a:t>The rules of origin contained in </a:t>
            </a:r>
            <a:r>
              <a:rPr lang="en-US" b="1" dirty="0" smtClean="0"/>
              <a:t>19 CFR 102 </a:t>
            </a:r>
            <a:r>
              <a:rPr lang="en-US" dirty="0" smtClean="0"/>
              <a:t>determine the country of origin for marking purposes of a good imported from Canada or Mexico in accordance with the requirements of </a:t>
            </a:r>
            <a:r>
              <a:rPr lang="en-US" b="1" dirty="0" smtClean="0"/>
              <a:t>19 CFR Part 134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None/>
            </a:pPr>
            <a:r>
              <a:rPr lang="en-US" dirty="0" smtClean="0"/>
              <a:t>For most goods, </a:t>
            </a:r>
            <a:r>
              <a:rPr lang="en-US" b="1" dirty="0" smtClean="0"/>
              <a:t>only product specific RoO </a:t>
            </a:r>
            <a:r>
              <a:rPr lang="en-US" dirty="0" smtClean="0"/>
              <a:t>contained in GN 11 are needed to determine whether the goods are originating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None/>
            </a:pPr>
            <a:endParaRPr lang="en-US" dirty="0" smtClean="0"/>
          </a:p>
        </p:txBody>
      </p:sp>
      <p:sp>
        <p:nvSpPr>
          <p:cNvPr id="12" name="Rectangle 11"/>
          <p:cNvSpPr/>
          <p:nvPr/>
        </p:nvSpPr>
        <p:spPr>
          <a:xfrm>
            <a:off x="1411705" y="3473309"/>
            <a:ext cx="7453689" cy="23006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Unlike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NAFTA,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good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does not need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qualify to be marked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 a good of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CA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MX in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order to receive preferential tariff treatment under USMCA</a:t>
            </a:r>
          </a:p>
          <a:p>
            <a:pPr>
              <a:spcAft>
                <a:spcPts val="1800"/>
              </a:spcAft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	Exception: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Certain agricultural goods</a:t>
            </a:r>
          </a:p>
          <a:p>
            <a:pPr>
              <a:spcAft>
                <a:spcPts val="1200"/>
              </a:spcAft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In addition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a good with a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non-foreign origin (i.e. a US good)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is also eligible for preferential tariff treatment and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U.S. will also be accepted as a country of origin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on a USMCA claim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78606" y="3064171"/>
            <a:ext cx="25656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Changes from NAFTA</a:t>
            </a:r>
          </a:p>
        </p:txBody>
      </p:sp>
      <p:sp>
        <p:nvSpPr>
          <p:cNvPr id="15" name="Oval 14"/>
          <p:cNvSpPr/>
          <p:nvPr/>
        </p:nvSpPr>
        <p:spPr>
          <a:xfrm>
            <a:off x="374859" y="3538829"/>
            <a:ext cx="914400" cy="9144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374859" y="4884865"/>
            <a:ext cx="914400" cy="9144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631532" y="3645368"/>
            <a:ext cx="365760" cy="640080"/>
            <a:chOff x="234877" y="-1176829"/>
            <a:chExt cx="465221" cy="765489"/>
          </a:xfrm>
        </p:grpSpPr>
        <p:sp>
          <p:nvSpPr>
            <p:cNvPr id="17" name="Pentagon 16"/>
            <p:cNvSpPr/>
            <p:nvPr/>
          </p:nvSpPr>
          <p:spPr>
            <a:xfrm rot="14053406">
              <a:off x="84743" y="-1026695"/>
              <a:ext cx="765489" cy="465221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Oval 17"/>
            <p:cNvSpPr/>
            <p:nvPr/>
          </p:nvSpPr>
          <p:spPr>
            <a:xfrm>
              <a:off x="310690" y="-1010653"/>
              <a:ext cx="91440" cy="9144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0" name="Picture 19" descr="File:Flag of the United States (1912-1959).svg - Wikipedia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05" y="5129484"/>
            <a:ext cx="659312" cy="431371"/>
          </a:xfrm>
          <a:prstGeom prst="rect">
            <a:avLst/>
          </a:prstGeom>
        </p:spPr>
      </p:pic>
      <p:sp>
        <p:nvSpPr>
          <p:cNvPr id="21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1200" b="1" dirty="0"/>
              <a:t>USMCA Center</a:t>
            </a:r>
          </a:p>
        </p:txBody>
      </p:sp>
    </p:spTree>
    <p:extLst>
      <p:ext uri="{BB962C8B-B14F-4D97-AF65-F5344CB8AC3E}">
        <p14:creationId xmlns:p14="http://schemas.microsoft.com/office/powerpoint/2010/main" val="424701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6A433F-F7C7-4B33-B9F0-AA9A366C7EC0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1200" b="1" dirty="0"/>
              <a:t>USMCA Center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4743" y="167398"/>
            <a:ext cx="8120794" cy="47027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Welcome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03545" y="1075545"/>
            <a:ext cx="8536910" cy="642664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200" b="1" i="1" dirty="0" smtClean="0">
                <a:solidFill>
                  <a:srgbClr val="0166AF"/>
                </a:solidFill>
              </a:rPr>
              <a:t>Thank you for joining today’s USMCA Informational Webinar</a:t>
            </a:r>
          </a:p>
        </p:txBody>
      </p:sp>
      <p:sp>
        <p:nvSpPr>
          <p:cNvPr id="2" name="Rectangle 1"/>
          <p:cNvSpPr/>
          <p:nvPr/>
        </p:nvSpPr>
        <p:spPr>
          <a:xfrm>
            <a:off x="354841" y="1744887"/>
            <a:ext cx="82845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000" b="1" dirty="0" smtClean="0">
                <a:solidFill>
                  <a:srgbClr val="0166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objectives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this webinar are to – 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6097" y="3911542"/>
            <a:ext cx="380798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Present an overview of the U.S. Customs and Border Protection (CBP) Office of Trade’s efforts to implement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USMCA</a:t>
            </a:r>
          </a:p>
        </p:txBody>
      </p:sp>
      <p:sp>
        <p:nvSpPr>
          <p:cNvPr id="7" name="Rectangle 6"/>
          <p:cNvSpPr/>
          <p:nvPr/>
        </p:nvSpPr>
        <p:spPr>
          <a:xfrm>
            <a:off x="5035710" y="3911542"/>
            <a:ext cx="380474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Answer questions and share resources to help prepare trade industry members for USMCA entry into force on July 1, 2020   </a:t>
            </a:r>
            <a:endParaRPr lang="en-US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41" t="3871" r="18241" b="35571"/>
          <a:stretch/>
        </p:blipFill>
        <p:spPr>
          <a:xfrm>
            <a:off x="1624279" y="2512551"/>
            <a:ext cx="1271615" cy="1247558"/>
          </a:xfrm>
          <a:prstGeom prst="rect">
            <a:avLst/>
          </a:prstGeom>
        </p:spPr>
      </p:pic>
      <p:pic>
        <p:nvPicPr>
          <p:cNvPr id="11" name="Picture 9" descr="\\MAGNUM\Projects\Microsoft\Cloud Power FY12\Design\Icons\PNGs\Optimized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073427" y="2359408"/>
            <a:ext cx="1554885" cy="1554480"/>
          </a:xfrm>
          <a:prstGeom prst="rect">
            <a:avLst/>
          </a:prstGeom>
          <a:noFill/>
        </p:spPr>
      </p:pic>
      <p:cxnSp>
        <p:nvCxnSpPr>
          <p:cNvPr id="12" name="Straight Connector 11"/>
          <p:cNvCxnSpPr/>
          <p:nvPr/>
        </p:nvCxnSpPr>
        <p:spPr>
          <a:xfrm>
            <a:off x="4572000" y="2512551"/>
            <a:ext cx="0" cy="2722430"/>
          </a:xfrm>
          <a:prstGeom prst="line">
            <a:avLst/>
          </a:prstGeom>
          <a:ln w="38100">
            <a:solidFill>
              <a:srgbClr val="DDF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68584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6A433F-F7C7-4B33-B9F0-AA9A366C7EC0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4743" y="167398"/>
            <a:ext cx="8120794" cy="47027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Post-Importation Claims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78606" y="952618"/>
            <a:ext cx="8586788" cy="5045075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 smtClean="0"/>
              <a:t>USMCA allows importers to file a post-importation claim to request a refund of excess duties paid on qualifying goods pursuant to </a:t>
            </a:r>
            <a:r>
              <a:rPr lang="en-US" b="1" dirty="0" smtClean="0"/>
              <a:t>19 USC 1520(d). </a:t>
            </a:r>
            <a:r>
              <a:rPr lang="en-US" dirty="0" smtClean="0"/>
              <a:t>Post-summary corrections (PSC) are </a:t>
            </a:r>
            <a:r>
              <a:rPr lang="en-US" b="1" dirty="0" smtClean="0"/>
              <a:t>not allowed for USMCA claims</a:t>
            </a:r>
            <a:endParaRPr lang="en-US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 smtClean="0"/>
              <a:t>In general, there is </a:t>
            </a:r>
            <a:r>
              <a:rPr lang="en-US" b="1" dirty="0" smtClean="0"/>
              <a:t>no change in requirements </a:t>
            </a:r>
            <a:r>
              <a:rPr lang="en-US" dirty="0" smtClean="0"/>
              <a:t>between NAFTA and USMCA: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en-US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1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 smtClean="0"/>
              <a:t>A post-importation claim, submitted individually or through the </a:t>
            </a:r>
            <a:r>
              <a:rPr lang="en-US" b="1" dirty="0" smtClean="0"/>
              <a:t>ACE Reconciliation Prototype,</a:t>
            </a:r>
            <a:r>
              <a:rPr lang="en-US" dirty="0" smtClean="0"/>
              <a:t> must include the following information: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387926" y="2401464"/>
            <a:ext cx="2468880" cy="10058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3337560" y="2401464"/>
            <a:ext cx="2468880" cy="10058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6287194" y="2401464"/>
            <a:ext cx="2468880" cy="10058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58000" y="2418798"/>
            <a:ext cx="1928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Effective Period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1239" y="2738237"/>
            <a:ext cx="2177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One year after date of importation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72981" y="2415547"/>
            <a:ext cx="2198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Responsible Party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16340" y="2415547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Eligibility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83412" y="2856555"/>
            <a:ext cx="2177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Importer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87194" y="2738237"/>
            <a:ext cx="24323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Good qualifies for preferential treatment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387926" y="4483402"/>
            <a:ext cx="1759529" cy="1808147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ounded Rectangle 24"/>
          <p:cNvSpPr/>
          <p:nvPr/>
        </p:nvSpPr>
        <p:spPr>
          <a:xfrm>
            <a:off x="2557548" y="4483401"/>
            <a:ext cx="1759529" cy="1808147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ounded Rectangle 25"/>
          <p:cNvSpPr/>
          <p:nvPr/>
        </p:nvSpPr>
        <p:spPr>
          <a:xfrm>
            <a:off x="4727170" y="4483401"/>
            <a:ext cx="1759529" cy="1808147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ounded Rectangle 26"/>
          <p:cNvSpPr/>
          <p:nvPr/>
        </p:nvSpPr>
        <p:spPr>
          <a:xfrm>
            <a:off x="6896792" y="4483401"/>
            <a:ext cx="1759529" cy="1808147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810490" y="4249611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2980112" y="4249611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5149734" y="4249611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Oval 30"/>
          <p:cNvSpPr/>
          <p:nvPr/>
        </p:nvSpPr>
        <p:spPr>
          <a:xfrm>
            <a:off x="7319356" y="4249611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520661" y="5183682"/>
            <a:ext cx="14940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Declaration that Good Qualifies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616852" y="5183682"/>
            <a:ext cx="16409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Certification of Origin (with required data elements)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717319" y="5183682"/>
            <a:ext cx="17652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Statement on Whether Doc. Provided to Any Other Persons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896792" y="5183682"/>
            <a:ext cx="17595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Statement on Whether Protest or Petition Filed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Freeform 64"/>
          <p:cNvSpPr>
            <a:spLocks noEditPoints="1"/>
          </p:cNvSpPr>
          <p:nvPr/>
        </p:nvSpPr>
        <p:spPr bwMode="black">
          <a:xfrm>
            <a:off x="996211" y="4449858"/>
            <a:ext cx="513933" cy="453933"/>
          </a:xfrm>
          <a:custGeom>
            <a:avLst/>
            <a:gdLst>
              <a:gd name="T0" fmla="*/ 12 w 221"/>
              <a:gd name="T1" fmla="*/ 104 h 170"/>
              <a:gd name="T2" fmla="*/ 6 w 221"/>
              <a:gd name="T3" fmla="*/ 103 h 170"/>
              <a:gd name="T4" fmla="*/ 2 w 221"/>
              <a:gd name="T5" fmla="*/ 108 h 170"/>
              <a:gd name="T6" fmla="*/ 10 w 221"/>
              <a:gd name="T7" fmla="*/ 141 h 170"/>
              <a:gd name="T8" fmla="*/ 16 w 221"/>
              <a:gd name="T9" fmla="*/ 143 h 170"/>
              <a:gd name="T10" fmla="*/ 21 w 221"/>
              <a:gd name="T11" fmla="*/ 139 h 170"/>
              <a:gd name="T12" fmla="*/ 12 w 221"/>
              <a:gd name="T13" fmla="*/ 104 h 170"/>
              <a:gd name="T14" fmla="*/ 185 w 221"/>
              <a:gd name="T15" fmla="*/ 8 h 170"/>
              <a:gd name="T16" fmla="*/ 219 w 221"/>
              <a:gd name="T17" fmla="*/ 136 h 170"/>
              <a:gd name="T18" fmla="*/ 209 w 221"/>
              <a:gd name="T19" fmla="*/ 139 h 170"/>
              <a:gd name="T20" fmla="*/ 175 w 221"/>
              <a:gd name="T21" fmla="*/ 10 h 170"/>
              <a:gd name="T22" fmla="*/ 185 w 221"/>
              <a:gd name="T23" fmla="*/ 8 h 170"/>
              <a:gd name="T24" fmla="*/ 104 w 221"/>
              <a:gd name="T25" fmla="*/ 170 h 170"/>
              <a:gd name="T26" fmla="*/ 85 w 221"/>
              <a:gd name="T27" fmla="*/ 170 h 170"/>
              <a:gd name="T28" fmla="*/ 63 w 221"/>
              <a:gd name="T29" fmla="*/ 143 h 170"/>
              <a:gd name="T30" fmla="*/ 73 w 221"/>
              <a:gd name="T31" fmla="*/ 143 h 170"/>
              <a:gd name="T32" fmla="*/ 85 w 221"/>
              <a:gd name="T33" fmla="*/ 157 h 170"/>
              <a:gd name="T34" fmla="*/ 104 w 221"/>
              <a:gd name="T35" fmla="*/ 157 h 170"/>
              <a:gd name="T36" fmla="*/ 116 w 221"/>
              <a:gd name="T37" fmla="*/ 143 h 170"/>
              <a:gd name="T38" fmla="*/ 128 w 221"/>
              <a:gd name="T39" fmla="*/ 143 h 170"/>
              <a:gd name="T40" fmla="*/ 104 w 221"/>
              <a:gd name="T41" fmla="*/ 170 h 170"/>
              <a:gd name="T42" fmla="*/ 18 w 221"/>
              <a:gd name="T43" fmla="*/ 102 h 170"/>
              <a:gd name="T44" fmla="*/ 168 w 221"/>
              <a:gd name="T45" fmla="*/ 16 h 170"/>
              <a:gd name="T46" fmla="*/ 172 w 221"/>
              <a:gd name="T47" fmla="*/ 30 h 170"/>
              <a:gd name="T48" fmla="*/ 20 w 221"/>
              <a:gd name="T49" fmla="*/ 109 h 170"/>
              <a:gd name="T50" fmla="*/ 18 w 221"/>
              <a:gd name="T51" fmla="*/ 102 h 170"/>
              <a:gd name="T52" fmla="*/ 185 w 221"/>
              <a:gd name="T53" fmla="*/ 79 h 170"/>
              <a:gd name="T54" fmla="*/ 201 w 221"/>
              <a:gd name="T55" fmla="*/ 137 h 170"/>
              <a:gd name="T56" fmla="*/ 28 w 221"/>
              <a:gd name="T57" fmla="*/ 138 h 170"/>
              <a:gd name="T58" fmla="*/ 24 w 221"/>
              <a:gd name="T59" fmla="*/ 122 h 170"/>
              <a:gd name="T60" fmla="*/ 185 w 221"/>
              <a:gd name="T61" fmla="*/ 79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21" h="170">
                <a:moveTo>
                  <a:pt x="12" y="104"/>
                </a:moveTo>
                <a:cubicBezTo>
                  <a:pt x="6" y="103"/>
                  <a:pt x="6" y="103"/>
                  <a:pt x="6" y="103"/>
                </a:cubicBezTo>
                <a:cubicBezTo>
                  <a:pt x="3" y="103"/>
                  <a:pt x="0" y="104"/>
                  <a:pt x="2" y="108"/>
                </a:cubicBezTo>
                <a:cubicBezTo>
                  <a:pt x="10" y="141"/>
                  <a:pt x="10" y="141"/>
                  <a:pt x="10" y="141"/>
                </a:cubicBezTo>
                <a:cubicBezTo>
                  <a:pt x="12" y="145"/>
                  <a:pt x="14" y="144"/>
                  <a:pt x="16" y="143"/>
                </a:cubicBezTo>
                <a:cubicBezTo>
                  <a:pt x="21" y="139"/>
                  <a:pt x="21" y="139"/>
                  <a:pt x="21" y="139"/>
                </a:cubicBezTo>
                <a:cubicBezTo>
                  <a:pt x="12" y="104"/>
                  <a:pt x="12" y="104"/>
                  <a:pt x="12" y="104"/>
                </a:cubicBezTo>
                <a:close/>
                <a:moveTo>
                  <a:pt x="185" y="8"/>
                </a:moveTo>
                <a:cubicBezTo>
                  <a:pt x="219" y="136"/>
                  <a:pt x="219" y="136"/>
                  <a:pt x="219" y="136"/>
                </a:cubicBezTo>
                <a:cubicBezTo>
                  <a:pt x="221" y="143"/>
                  <a:pt x="211" y="146"/>
                  <a:pt x="209" y="139"/>
                </a:cubicBezTo>
                <a:cubicBezTo>
                  <a:pt x="175" y="10"/>
                  <a:pt x="175" y="10"/>
                  <a:pt x="175" y="10"/>
                </a:cubicBezTo>
                <a:cubicBezTo>
                  <a:pt x="173" y="3"/>
                  <a:pt x="183" y="0"/>
                  <a:pt x="185" y="8"/>
                </a:cubicBezTo>
                <a:close/>
                <a:moveTo>
                  <a:pt x="104" y="170"/>
                </a:moveTo>
                <a:cubicBezTo>
                  <a:pt x="85" y="170"/>
                  <a:pt x="85" y="170"/>
                  <a:pt x="85" y="170"/>
                </a:cubicBezTo>
                <a:cubicBezTo>
                  <a:pt x="69" y="170"/>
                  <a:pt x="62" y="156"/>
                  <a:pt x="63" y="143"/>
                </a:cubicBezTo>
                <a:cubicBezTo>
                  <a:pt x="73" y="143"/>
                  <a:pt x="73" y="143"/>
                  <a:pt x="73" y="143"/>
                </a:cubicBezTo>
                <a:cubicBezTo>
                  <a:pt x="73" y="150"/>
                  <a:pt x="77" y="157"/>
                  <a:pt x="85" y="157"/>
                </a:cubicBezTo>
                <a:cubicBezTo>
                  <a:pt x="104" y="157"/>
                  <a:pt x="104" y="157"/>
                  <a:pt x="104" y="157"/>
                </a:cubicBezTo>
                <a:cubicBezTo>
                  <a:pt x="112" y="157"/>
                  <a:pt x="116" y="150"/>
                  <a:pt x="116" y="143"/>
                </a:cubicBezTo>
                <a:cubicBezTo>
                  <a:pt x="128" y="143"/>
                  <a:pt x="128" y="143"/>
                  <a:pt x="128" y="143"/>
                </a:cubicBezTo>
                <a:cubicBezTo>
                  <a:pt x="128" y="156"/>
                  <a:pt x="120" y="170"/>
                  <a:pt x="104" y="170"/>
                </a:cubicBezTo>
                <a:close/>
                <a:moveTo>
                  <a:pt x="18" y="102"/>
                </a:moveTo>
                <a:cubicBezTo>
                  <a:pt x="168" y="16"/>
                  <a:pt x="168" y="16"/>
                  <a:pt x="168" y="16"/>
                </a:cubicBezTo>
                <a:cubicBezTo>
                  <a:pt x="172" y="30"/>
                  <a:pt x="172" y="30"/>
                  <a:pt x="172" y="30"/>
                </a:cubicBezTo>
                <a:cubicBezTo>
                  <a:pt x="20" y="109"/>
                  <a:pt x="20" y="109"/>
                  <a:pt x="20" y="109"/>
                </a:cubicBezTo>
                <a:cubicBezTo>
                  <a:pt x="18" y="102"/>
                  <a:pt x="18" y="102"/>
                  <a:pt x="18" y="102"/>
                </a:cubicBezTo>
                <a:close/>
                <a:moveTo>
                  <a:pt x="185" y="79"/>
                </a:moveTo>
                <a:cubicBezTo>
                  <a:pt x="201" y="137"/>
                  <a:pt x="201" y="137"/>
                  <a:pt x="201" y="137"/>
                </a:cubicBezTo>
                <a:cubicBezTo>
                  <a:pt x="28" y="138"/>
                  <a:pt x="28" y="138"/>
                  <a:pt x="28" y="138"/>
                </a:cubicBezTo>
                <a:cubicBezTo>
                  <a:pt x="24" y="122"/>
                  <a:pt x="24" y="122"/>
                  <a:pt x="24" y="122"/>
                </a:cubicBezTo>
                <a:cubicBezTo>
                  <a:pt x="185" y="79"/>
                  <a:pt x="185" y="79"/>
                  <a:pt x="185" y="7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61737" tIns="30869" rIns="61737" bIns="30869" numCol="1" anchor="t" anchorCtr="0" compatLnSpc="1">
            <a:prstTxWarp prst="textNoShape">
              <a:avLst/>
            </a:prstTxWarp>
          </a:bodyPr>
          <a:lstStyle/>
          <a:p>
            <a:endParaRPr lang="en-US" sz="1200" dirty="0"/>
          </a:p>
        </p:txBody>
      </p:sp>
      <p:pic>
        <p:nvPicPr>
          <p:cNvPr id="58" name="Picture 3" descr="\\MAGNUM\Projects\Microsoft\Cloud Power FY12\Design\ICONS_PNG\Document.png"/>
          <p:cNvPicPr>
            <a:picLocks noChangeAspect="1" noChangeArrowheads="1"/>
          </p:cNvPicPr>
          <p:nvPr/>
        </p:nvPicPr>
        <p:blipFill>
          <a:blip r:embed="rId3" cstate="print">
            <a:biLevel thresh="50000"/>
          </a:blip>
          <a:stretch>
            <a:fillRect/>
          </a:stretch>
        </p:blipFill>
        <p:spPr bwMode="auto">
          <a:xfrm>
            <a:off x="7409480" y="4341051"/>
            <a:ext cx="731710" cy="731520"/>
          </a:xfrm>
          <a:prstGeom prst="rect">
            <a:avLst/>
          </a:prstGeom>
          <a:noFill/>
        </p:spPr>
      </p:pic>
      <p:sp>
        <p:nvSpPr>
          <p:cNvPr id="59" name="Freeform 58"/>
          <p:cNvSpPr>
            <a:spLocks noEditPoints="1"/>
          </p:cNvSpPr>
          <p:nvPr/>
        </p:nvSpPr>
        <p:spPr bwMode="black">
          <a:xfrm>
            <a:off x="5345711" y="4431039"/>
            <a:ext cx="548640" cy="548640"/>
          </a:xfrm>
          <a:custGeom>
            <a:avLst/>
            <a:gdLst>
              <a:gd name="T0" fmla="*/ 181 w 182"/>
              <a:gd name="T1" fmla="*/ 65 h 195"/>
              <a:gd name="T2" fmla="*/ 88 w 182"/>
              <a:gd name="T3" fmla="*/ 0 h 195"/>
              <a:gd name="T4" fmla="*/ 88 w 182"/>
              <a:gd name="T5" fmla="*/ 40 h 195"/>
              <a:gd name="T6" fmla="*/ 1 w 182"/>
              <a:gd name="T7" fmla="*/ 40 h 195"/>
              <a:gd name="T8" fmla="*/ 1 w 182"/>
              <a:gd name="T9" fmla="*/ 89 h 195"/>
              <a:gd name="T10" fmla="*/ 57 w 182"/>
              <a:gd name="T11" fmla="*/ 89 h 195"/>
              <a:gd name="T12" fmla="*/ 88 w 182"/>
              <a:gd name="T13" fmla="*/ 68 h 195"/>
              <a:gd name="T14" fmla="*/ 88 w 182"/>
              <a:gd name="T15" fmla="*/ 130 h 195"/>
              <a:gd name="T16" fmla="*/ 181 w 182"/>
              <a:gd name="T17" fmla="*/ 65 h 195"/>
              <a:gd name="T18" fmla="*/ 19 w 182"/>
              <a:gd name="T19" fmla="*/ 127 h 195"/>
              <a:gd name="T20" fmla="*/ 88 w 182"/>
              <a:gd name="T21" fmla="*/ 172 h 195"/>
              <a:gd name="T22" fmla="*/ 88 w 182"/>
              <a:gd name="T23" fmla="*/ 142 h 195"/>
              <a:gd name="T24" fmla="*/ 178 w 182"/>
              <a:gd name="T25" fmla="*/ 142 h 195"/>
              <a:gd name="T26" fmla="*/ 178 w 182"/>
              <a:gd name="T27" fmla="*/ 153 h 195"/>
              <a:gd name="T28" fmla="*/ 100 w 182"/>
              <a:gd name="T29" fmla="*/ 153 h 195"/>
              <a:gd name="T30" fmla="*/ 100 w 182"/>
              <a:gd name="T31" fmla="*/ 195 h 195"/>
              <a:gd name="T32" fmla="*/ 0 w 182"/>
              <a:gd name="T33" fmla="*/ 127 h 195"/>
              <a:gd name="T34" fmla="*/ 19 w 182"/>
              <a:gd name="T35" fmla="*/ 127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82" h="195">
                <a:moveTo>
                  <a:pt x="181" y="65"/>
                </a:moveTo>
                <a:cubicBezTo>
                  <a:pt x="88" y="0"/>
                  <a:pt x="88" y="0"/>
                  <a:pt x="88" y="0"/>
                </a:cubicBezTo>
                <a:cubicBezTo>
                  <a:pt x="88" y="40"/>
                  <a:pt x="88" y="40"/>
                  <a:pt x="88" y="40"/>
                </a:cubicBezTo>
                <a:cubicBezTo>
                  <a:pt x="1" y="40"/>
                  <a:pt x="1" y="40"/>
                  <a:pt x="1" y="40"/>
                </a:cubicBezTo>
                <a:cubicBezTo>
                  <a:pt x="1" y="89"/>
                  <a:pt x="1" y="89"/>
                  <a:pt x="1" y="89"/>
                </a:cubicBezTo>
                <a:cubicBezTo>
                  <a:pt x="57" y="89"/>
                  <a:pt x="57" y="89"/>
                  <a:pt x="57" y="89"/>
                </a:cubicBezTo>
                <a:cubicBezTo>
                  <a:pt x="88" y="68"/>
                  <a:pt x="88" y="68"/>
                  <a:pt x="88" y="68"/>
                </a:cubicBezTo>
                <a:cubicBezTo>
                  <a:pt x="88" y="130"/>
                  <a:pt x="88" y="130"/>
                  <a:pt x="88" y="130"/>
                </a:cubicBezTo>
                <a:cubicBezTo>
                  <a:pt x="181" y="65"/>
                  <a:pt x="181" y="65"/>
                  <a:pt x="181" y="65"/>
                </a:cubicBezTo>
                <a:close/>
                <a:moveTo>
                  <a:pt x="19" y="127"/>
                </a:moveTo>
                <a:cubicBezTo>
                  <a:pt x="88" y="172"/>
                  <a:pt x="88" y="172"/>
                  <a:pt x="88" y="172"/>
                </a:cubicBezTo>
                <a:cubicBezTo>
                  <a:pt x="88" y="142"/>
                  <a:pt x="88" y="142"/>
                  <a:pt x="88" y="142"/>
                </a:cubicBezTo>
                <a:cubicBezTo>
                  <a:pt x="178" y="142"/>
                  <a:pt x="178" y="142"/>
                  <a:pt x="178" y="142"/>
                </a:cubicBezTo>
                <a:cubicBezTo>
                  <a:pt x="182" y="142"/>
                  <a:pt x="182" y="153"/>
                  <a:pt x="178" y="153"/>
                </a:cubicBezTo>
                <a:cubicBezTo>
                  <a:pt x="100" y="153"/>
                  <a:pt x="100" y="153"/>
                  <a:pt x="100" y="153"/>
                </a:cubicBezTo>
                <a:cubicBezTo>
                  <a:pt x="100" y="195"/>
                  <a:pt x="100" y="195"/>
                  <a:pt x="100" y="195"/>
                </a:cubicBezTo>
                <a:cubicBezTo>
                  <a:pt x="0" y="127"/>
                  <a:pt x="0" y="127"/>
                  <a:pt x="0" y="127"/>
                </a:cubicBezTo>
                <a:cubicBezTo>
                  <a:pt x="19" y="127"/>
                  <a:pt x="19" y="127"/>
                  <a:pt x="19" y="12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61737" tIns="30869" rIns="61737" bIns="30869" numCol="1" anchor="t" anchorCtr="0" compatLnSpc="1">
            <a:prstTxWarp prst="textNoShape">
              <a:avLst/>
            </a:prstTxWarp>
          </a:bodyPr>
          <a:lstStyle/>
          <a:p>
            <a:endParaRPr lang="en-US" sz="1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692" t="19167" r="22822" b="22130"/>
          <a:stretch/>
        </p:blipFill>
        <p:spPr>
          <a:xfrm>
            <a:off x="3120340" y="4352675"/>
            <a:ext cx="612174" cy="647662"/>
          </a:xfrm>
          <a:prstGeom prst="rect">
            <a:avLst/>
          </a:prstGeom>
        </p:spPr>
      </p:pic>
      <p:sp>
        <p:nvSpPr>
          <p:cNvPr id="32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1200" b="1" dirty="0"/>
              <a:t>USMCA Center</a:t>
            </a:r>
          </a:p>
        </p:txBody>
      </p:sp>
    </p:spTree>
    <p:extLst>
      <p:ext uri="{BB962C8B-B14F-4D97-AF65-F5344CB8AC3E}">
        <p14:creationId xmlns:p14="http://schemas.microsoft.com/office/powerpoint/2010/main" val="173480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6A433F-F7C7-4B33-B9F0-AA9A366C7EC0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4743" y="167398"/>
            <a:ext cx="8120794" cy="47027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Post-Importation Claims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358911" y="1366164"/>
            <a:ext cx="7570651" cy="1601428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dirty="0" smtClean="0"/>
              <a:t>A post-importation claim will be </a:t>
            </a:r>
            <a:r>
              <a:rPr lang="en-US" b="1" dirty="0" smtClean="0"/>
              <a:t>denied with a statement specifying deficiencies</a:t>
            </a:r>
            <a:r>
              <a:rPr lang="en-US" dirty="0" smtClean="0"/>
              <a:t> if any of the following applies:</a:t>
            </a:r>
          </a:p>
          <a:p>
            <a:pPr marL="577850" lvl="1" indent="-2413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dirty="0" smtClean="0"/>
              <a:t>Certification of origin is </a:t>
            </a:r>
            <a:r>
              <a:rPr lang="en-US" b="1" dirty="0" smtClean="0"/>
              <a:t>illegible, incomplete, </a:t>
            </a:r>
            <a:r>
              <a:rPr lang="en-US" dirty="0" smtClean="0"/>
              <a:t>or </a:t>
            </a:r>
            <a:r>
              <a:rPr lang="en-US" b="1" dirty="0" smtClean="0"/>
              <a:t>contains incorrect information; </a:t>
            </a:r>
            <a:r>
              <a:rPr lang="en-US" dirty="0" smtClean="0"/>
              <a:t>or</a:t>
            </a:r>
          </a:p>
          <a:p>
            <a:pPr marL="577850" lvl="1" indent="-2413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dirty="0" smtClean="0"/>
              <a:t>Claim otherwise </a:t>
            </a:r>
            <a:r>
              <a:rPr lang="en-US" b="1" dirty="0" smtClean="0"/>
              <a:t>does not comply with requirements</a:t>
            </a:r>
            <a:endParaRPr lang="en-US" b="1" dirty="0"/>
          </a:p>
          <a:p>
            <a:pPr marL="0" indent="-1206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endParaRPr lang="en-US" b="1" dirty="0" smtClean="0"/>
          </a:p>
          <a:p>
            <a:pPr marL="0" indent="-1206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endParaRPr lang="en-US" sz="3200" b="1" dirty="0" smtClean="0"/>
          </a:p>
          <a:p>
            <a:pPr marL="0" indent="-1206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endParaRPr lang="en-US" dirty="0" smtClean="0"/>
          </a:p>
        </p:txBody>
      </p:sp>
      <p:sp>
        <p:nvSpPr>
          <p:cNvPr id="2" name="Rectangle 1"/>
          <p:cNvSpPr/>
          <p:nvPr/>
        </p:nvSpPr>
        <p:spPr>
          <a:xfrm>
            <a:off x="280475" y="966974"/>
            <a:ext cx="43396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en-US" b="1" dirty="0">
                <a:solidFill>
                  <a:srgbClr val="2038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Post-Importation Claim Determination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280475" y="3235800"/>
            <a:ext cx="40831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-120650">
              <a:spcAft>
                <a:spcPts val="1200"/>
              </a:spcAft>
            </a:pPr>
            <a:r>
              <a:rPr lang="en-US" b="1" dirty="0">
                <a:solidFill>
                  <a:srgbClr val="2038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Post-Importation Claim Corrections</a:t>
            </a:r>
          </a:p>
        </p:txBody>
      </p:sp>
      <p:sp>
        <p:nvSpPr>
          <p:cNvPr id="8" name="Oval 7"/>
          <p:cNvSpPr/>
          <p:nvPr/>
        </p:nvSpPr>
        <p:spPr>
          <a:xfrm>
            <a:off x="377179" y="1405664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4" name="Picture 50" descr="C:\Users\sakuu\Documents\Ballmer MGX 2011\Tile Icons\Road Fork.pn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514339" y="1542990"/>
            <a:ext cx="640080" cy="639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Oval 37"/>
          <p:cNvSpPr/>
          <p:nvPr/>
        </p:nvSpPr>
        <p:spPr>
          <a:xfrm>
            <a:off x="377179" y="3644107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0" name="Picture 7" descr="\\MAGNUM\Projects\Microsoft\Cloud Power FY12\Design\Icons\PNGs\Repair.png"/>
          <p:cNvPicPr>
            <a:picLocks noChangeAspect="1" noChangeArrowheads="1"/>
          </p:cNvPicPr>
          <p:nvPr/>
        </p:nvPicPr>
        <p:blipFill>
          <a:blip r:embed="rId4" cstate="print">
            <a:lum bright="100000"/>
          </a:blip>
          <a:srcRect/>
          <a:stretch>
            <a:fillRect/>
          </a:stretch>
        </p:blipFill>
        <p:spPr bwMode="auto">
          <a:xfrm flipH="1">
            <a:off x="444511" y="3721191"/>
            <a:ext cx="779735" cy="779532"/>
          </a:xfrm>
          <a:prstGeom prst="rect">
            <a:avLst/>
          </a:prstGeom>
          <a:noFill/>
        </p:spPr>
      </p:pic>
      <p:cxnSp>
        <p:nvCxnSpPr>
          <p:cNvPr id="41" name="Straight Connector 40"/>
          <p:cNvCxnSpPr/>
          <p:nvPr/>
        </p:nvCxnSpPr>
        <p:spPr>
          <a:xfrm>
            <a:off x="278606" y="3075114"/>
            <a:ext cx="8586788" cy="0"/>
          </a:xfrm>
          <a:prstGeom prst="line">
            <a:avLst/>
          </a:prstGeom>
          <a:ln w="38100">
            <a:solidFill>
              <a:srgbClr val="0059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358910" y="3638953"/>
            <a:ext cx="75064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20650">
              <a:spcAft>
                <a:spcPts val="300"/>
              </a:spcAft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Corrections are allowed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on post-importation claims, unless the claim has already been reviewed and decided upon,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up to the one-year expiration period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for the post-importation claim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1200" b="1" dirty="0"/>
              <a:t>USMCA Center</a:t>
            </a:r>
          </a:p>
        </p:txBody>
      </p:sp>
    </p:spTree>
    <p:extLst>
      <p:ext uri="{BB962C8B-B14F-4D97-AF65-F5344CB8AC3E}">
        <p14:creationId xmlns:p14="http://schemas.microsoft.com/office/powerpoint/2010/main" val="419006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6A433F-F7C7-4B33-B9F0-AA9A366C7EC0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4743" y="167398"/>
            <a:ext cx="8120794" cy="47027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De Minimis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 Non-Textiles</a:t>
            </a:r>
            <a:endParaRPr lang="en-US"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78606" y="961830"/>
            <a:ext cx="8549718" cy="913018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 smtClean="0"/>
              <a:t>The </a:t>
            </a:r>
            <a:r>
              <a:rPr lang="en-US" i="1" dirty="0" smtClean="0"/>
              <a:t>de minimis </a:t>
            </a:r>
            <a:r>
              <a:rPr lang="en-US" dirty="0" smtClean="0"/>
              <a:t>provision allows the good to quality as originating if it contains </a:t>
            </a: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</a:rPr>
              <a:t>no more than 10%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smtClean="0"/>
              <a:t>of non-originating materials, including those subject to RVC requirements</a:t>
            </a:r>
          </a:p>
        </p:txBody>
      </p:sp>
      <p:sp>
        <p:nvSpPr>
          <p:cNvPr id="9" name="Text Placeholder 6"/>
          <p:cNvSpPr txBox="1">
            <a:spLocks/>
          </p:cNvSpPr>
          <p:nvPr/>
        </p:nvSpPr>
        <p:spPr>
          <a:xfrm>
            <a:off x="278606" y="2179689"/>
            <a:ext cx="8549718" cy="192275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None/>
            </a:pPr>
            <a:r>
              <a:rPr lang="en-US" b="1" i="1" dirty="0" smtClean="0">
                <a:solidFill>
                  <a:schemeClr val="accent3">
                    <a:lumMod val="75000"/>
                  </a:schemeClr>
                </a:solidFill>
              </a:rPr>
              <a:t>De Minimis 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Guidelines </a:t>
            </a:r>
            <a:endParaRPr lang="en-US" b="1" i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None/>
            </a:pPr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b="1" dirty="0" smtClean="0"/>
              <a:t>value of all non-originating materials </a:t>
            </a:r>
            <a:r>
              <a:rPr lang="en-US" dirty="0" smtClean="0"/>
              <a:t>used in the production of the good can </a:t>
            </a:r>
            <a:r>
              <a:rPr lang="en-US" b="1" dirty="0" smtClean="0"/>
              <a:t>not exceed 10% </a:t>
            </a:r>
            <a:r>
              <a:rPr lang="en-US" dirty="0" smtClean="0"/>
              <a:t>of either </a:t>
            </a:r>
          </a:p>
          <a:p>
            <a:pPr marL="800100" lvl="1" indent="-3429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AutoNum type="arabicParenBoth"/>
            </a:pPr>
            <a:r>
              <a:rPr lang="en-US" dirty="0" smtClean="0"/>
              <a:t>the transaction value; or </a:t>
            </a:r>
          </a:p>
          <a:p>
            <a:pPr marL="800100" lvl="1" indent="-3429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AutoNum type="arabicParenBoth"/>
            </a:pPr>
            <a:r>
              <a:rPr lang="en-US" dirty="0" smtClean="0"/>
              <a:t>total cost of the good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None/>
            </a:pPr>
            <a:endParaRPr lang="en-US" b="1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None/>
            </a:pPr>
            <a:endParaRPr lang="en-US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None/>
            </a:pPr>
            <a:endParaRPr lang="en-US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None/>
            </a:pPr>
            <a:endParaRPr lang="en-US" dirty="0" smtClean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278606" y="2035289"/>
            <a:ext cx="8586788" cy="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6"/>
          <p:cNvSpPr txBox="1">
            <a:spLocks/>
          </p:cNvSpPr>
          <p:nvPr/>
        </p:nvSpPr>
        <p:spPr>
          <a:xfrm>
            <a:off x="139303" y="4777339"/>
            <a:ext cx="8865394" cy="1424213"/>
          </a:xfrm>
          <a:prstGeom prst="rect">
            <a:avLst/>
          </a:prstGeom>
          <a:ln w="28575">
            <a:solidFill>
              <a:srgbClr val="7FABCE"/>
            </a:solidFill>
          </a:ln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1638" lvl="1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b="1" dirty="0"/>
              <a:t>If also subject to RVC requirements, </a:t>
            </a:r>
            <a:r>
              <a:rPr lang="en-US" dirty="0"/>
              <a:t>value of </a:t>
            </a:r>
            <a:r>
              <a:rPr lang="en-US" i="1" dirty="0"/>
              <a:t>de minimis </a:t>
            </a:r>
            <a:r>
              <a:rPr lang="en-US" dirty="0"/>
              <a:t>materials is included in the </a:t>
            </a:r>
            <a:r>
              <a:rPr lang="en-US" b="1" dirty="0"/>
              <a:t>total value of non-originating </a:t>
            </a:r>
            <a:r>
              <a:rPr lang="en-US" b="1" dirty="0" smtClean="0"/>
              <a:t>materials</a:t>
            </a:r>
            <a:endParaRPr lang="en-US" dirty="0" smtClean="0"/>
          </a:p>
          <a:p>
            <a:pPr marL="401638" lvl="1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dirty="0" smtClean="0"/>
              <a:t>Good that qualify for </a:t>
            </a:r>
            <a:r>
              <a:rPr lang="en-US" i="1" dirty="0" smtClean="0"/>
              <a:t>de minimis</a:t>
            </a:r>
            <a:r>
              <a:rPr lang="en-US" dirty="0"/>
              <a:t> </a:t>
            </a:r>
            <a:r>
              <a:rPr lang="en-US" dirty="0" smtClean="0"/>
              <a:t>are </a:t>
            </a:r>
            <a:r>
              <a:rPr lang="en-US" b="1" dirty="0" smtClean="0"/>
              <a:t>not required to satisfy RVC requirements</a:t>
            </a:r>
            <a:r>
              <a:rPr lang="en-US" dirty="0" smtClean="0"/>
              <a:t>, </a:t>
            </a:r>
            <a:r>
              <a:rPr lang="en-US" dirty="0"/>
              <a:t>provided that the good satisfies all other applicable requirements</a:t>
            </a:r>
            <a:r>
              <a:rPr lang="en-US" b="1" dirty="0" smtClean="0"/>
              <a:t> </a:t>
            </a:r>
            <a:endParaRPr lang="en-US" dirty="0" smtClean="0"/>
          </a:p>
        </p:txBody>
      </p:sp>
      <p:sp>
        <p:nvSpPr>
          <p:cNvPr id="2" name="Rectangle 1"/>
          <p:cNvSpPr/>
          <p:nvPr/>
        </p:nvSpPr>
        <p:spPr>
          <a:xfrm>
            <a:off x="389543" y="4494987"/>
            <a:ext cx="2270814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166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RVC Requirements</a:t>
            </a:r>
            <a:endParaRPr lang="en-US" dirty="0">
              <a:solidFill>
                <a:srgbClr val="0166A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1200" b="1" dirty="0"/>
              <a:t>USMCA Center</a:t>
            </a:r>
          </a:p>
        </p:txBody>
      </p:sp>
    </p:spTree>
    <p:extLst>
      <p:ext uri="{BB962C8B-B14F-4D97-AF65-F5344CB8AC3E}">
        <p14:creationId xmlns:p14="http://schemas.microsoft.com/office/powerpoint/2010/main" val="266376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6A433F-F7C7-4B33-B9F0-AA9A366C7EC0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4743" y="167398"/>
            <a:ext cx="8120794" cy="47027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Treatment of Sets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78606" y="1016416"/>
            <a:ext cx="8586788" cy="937201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 smtClean="0"/>
              <a:t>Except as provided for in the product-specific rules of origin in GN 11, goods (</a:t>
            </a:r>
            <a:r>
              <a:rPr lang="en-US" b="1" dirty="0" smtClean="0"/>
              <a:t>including textile or apparel goods) </a:t>
            </a:r>
            <a:r>
              <a:rPr lang="en-US" dirty="0" smtClean="0"/>
              <a:t>put up in sets for retail sale and classified as a result of the application of General Rule of Interpretation 3 (GRI 3) </a:t>
            </a:r>
            <a:r>
              <a:rPr lang="en-US" b="1" dirty="0" smtClean="0"/>
              <a:t>are originating if: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477673" y="2383131"/>
            <a:ext cx="3474720" cy="2947917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5158854" y="2383131"/>
            <a:ext cx="3474720" cy="2947917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6"/>
          <p:cNvSpPr txBox="1">
            <a:spLocks/>
          </p:cNvSpPr>
          <p:nvPr/>
        </p:nvSpPr>
        <p:spPr>
          <a:xfrm>
            <a:off x="4213160" y="3631802"/>
            <a:ext cx="717680" cy="4505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None/>
            </a:pPr>
            <a:r>
              <a:rPr lang="en-US" sz="2400" b="1" dirty="0" smtClean="0"/>
              <a:t>OR</a:t>
            </a:r>
          </a:p>
        </p:txBody>
      </p:sp>
      <p:sp>
        <p:nvSpPr>
          <p:cNvPr id="11" name="Text Placeholder 6"/>
          <p:cNvSpPr txBox="1">
            <a:spLocks/>
          </p:cNvSpPr>
          <p:nvPr/>
        </p:nvSpPr>
        <p:spPr>
          <a:xfrm>
            <a:off x="636994" y="3604104"/>
            <a:ext cx="3156078" cy="95654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b="1" dirty="0" smtClean="0"/>
              <a:t>Each good </a:t>
            </a:r>
            <a:r>
              <a:rPr lang="en-US" dirty="0" smtClean="0"/>
              <a:t>in the set is originating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Both the set and individual goods </a:t>
            </a:r>
            <a:r>
              <a:rPr lang="en-US" b="1" dirty="0" smtClean="0"/>
              <a:t>meet all other applicable requirements</a:t>
            </a:r>
            <a:endParaRPr lang="en-US" b="1" dirty="0"/>
          </a:p>
        </p:txBody>
      </p:sp>
      <p:sp>
        <p:nvSpPr>
          <p:cNvPr id="12" name="Text Placeholder 6"/>
          <p:cNvSpPr txBox="1">
            <a:spLocks/>
          </p:cNvSpPr>
          <p:nvPr/>
        </p:nvSpPr>
        <p:spPr>
          <a:xfrm>
            <a:off x="5227879" y="3604104"/>
            <a:ext cx="3405695" cy="95654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Total value of non-originating goods </a:t>
            </a:r>
            <a:r>
              <a:rPr lang="en-US" b="1" dirty="0" smtClean="0"/>
              <a:t>does not exceed 10% of the value of the set </a:t>
            </a:r>
            <a:endParaRPr lang="en-US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Good </a:t>
            </a:r>
            <a:r>
              <a:rPr lang="en-US" b="1" dirty="0" smtClean="0"/>
              <a:t>meet all other applicable requirements</a:t>
            </a:r>
            <a:endParaRPr lang="en-US" b="1" dirty="0"/>
          </a:p>
        </p:txBody>
      </p:sp>
      <p:sp>
        <p:nvSpPr>
          <p:cNvPr id="16" name="Text Placeholder 6"/>
          <p:cNvSpPr txBox="1">
            <a:spLocks/>
          </p:cNvSpPr>
          <p:nvPr/>
        </p:nvSpPr>
        <p:spPr>
          <a:xfrm>
            <a:off x="5885019" y="2520108"/>
            <a:ext cx="2022389" cy="89949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None/>
            </a:pPr>
            <a:r>
              <a:rPr lang="en-US" sz="6600" b="1" dirty="0" smtClean="0">
                <a:solidFill>
                  <a:srgbClr val="4F6D93"/>
                </a:solidFill>
              </a:rPr>
              <a:t>10%</a:t>
            </a:r>
            <a:endParaRPr lang="en-US" sz="66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None/>
            </a:pPr>
            <a:endParaRPr lang="en-US" sz="66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None/>
            </a:pPr>
            <a:endParaRPr lang="en-US" sz="6600" b="1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1">
                <a:lumMod val="95000"/>
                <a:lumOff val="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2424" y1="45455" x2="42424" y2="45455"/>
                        <a14:foregroundMark x1="48485" y1="48485" x2="48485" y2="484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73553">
            <a:off x="1459914" y="3101510"/>
            <a:ext cx="457200" cy="45720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298499" y="2463043"/>
            <a:ext cx="1833068" cy="1154113"/>
            <a:chOff x="1127334" y="2447864"/>
            <a:chExt cx="1833068" cy="1154113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tx1">
                  <a:lumMod val="95000"/>
                  <a:lumOff val="5000"/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657961">
              <a:off x="1127334" y="2825393"/>
              <a:ext cx="731520" cy="731520"/>
            </a:xfrm>
            <a:prstGeom prst="rect">
              <a:avLst/>
            </a:prstGeom>
            <a:solidFill>
              <a:schemeClr val="bg1"/>
            </a:solidFill>
          </p:spPr>
        </p:pic>
        <p:grpSp>
          <p:nvGrpSpPr>
            <p:cNvPr id="17" name="Group 16"/>
            <p:cNvGrpSpPr>
              <a:grpSpLocks noChangeAspect="1"/>
            </p:cNvGrpSpPr>
            <p:nvPr/>
          </p:nvGrpSpPr>
          <p:grpSpPr>
            <a:xfrm>
              <a:off x="1863122" y="2504697"/>
              <a:ext cx="1097280" cy="1097280"/>
              <a:chOff x="1769858" y="2466158"/>
              <a:chExt cx="685800" cy="685800"/>
            </a:xfrm>
          </p:grpSpPr>
          <p:sp>
            <p:nvSpPr>
              <p:cNvPr id="15" name="Oval 14"/>
              <p:cNvSpPr/>
              <p:nvPr/>
            </p:nvSpPr>
            <p:spPr>
              <a:xfrm>
                <a:off x="1956022" y="2698064"/>
                <a:ext cx="333954" cy="295603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20" name="Picture 19"/>
              <p:cNvPicPr>
                <a:picLocks/>
              </p:cNvPicPr>
              <p:nvPr/>
            </p:nvPicPr>
            <p:blipFill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19394" b="75758" l="16970" r="77576">
                            <a14:backgroundMark x1="87273" y1="95152" x2="87273" y2="95152"/>
                            <a14:backgroundMark x1="5455" y1="93939" x2="5455" y2="93939"/>
                            <a14:backgroundMark x1="20606" y1="90909" x2="20606" y2="90909"/>
                            <a14:backgroundMark x1="4242" y1="9697" x2="4242" y2="9697"/>
                            <a14:backgroundMark x1="87273" y1="9697" x2="87273" y2="9697"/>
                            <a14:backgroundMark x1="98182" y1="76364" x2="98182" y2="76364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569131">
                <a:off x="1769858" y="2466158"/>
                <a:ext cx="685800" cy="685800"/>
              </a:xfrm>
              <a:prstGeom prst="rect">
                <a:avLst/>
              </a:prstGeom>
              <a:noFill/>
            </p:spPr>
          </p:pic>
        </p:grpSp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9" cstate="print">
              <a:duotone>
                <a:prstClr val="black"/>
                <a:schemeClr val="tx1">
                  <a:lumMod val="95000"/>
                  <a:lumOff val="5000"/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>
                          <a14:foregroundMark x1="55152" y1="46667" x2="55152" y2="466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71" t="15595" r="20828" b="15529"/>
            <a:stretch/>
          </p:blipFill>
          <p:spPr>
            <a:xfrm rot="2843606">
              <a:off x="1705556" y="2678090"/>
              <a:ext cx="323784" cy="635512"/>
            </a:xfrm>
            <a:prstGeom prst="rect">
              <a:avLst/>
            </a:prstGeom>
            <a:noFill/>
          </p:spPr>
        </p:pic>
        <p:cxnSp>
          <p:nvCxnSpPr>
            <p:cNvPr id="26" name="Straight Connector 25"/>
            <p:cNvCxnSpPr/>
            <p:nvPr/>
          </p:nvCxnSpPr>
          <p:spPr>
            <a:xfrm>
              <a:off x="2144599" y="3419600"/>
              <a:ext cx="534326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/>
            <p:cNvSpPr/>
            <p:nvPr/>
          </p:nvSpPr>
          <p:spPr>
            <a:xfrm>
              <a:off x="1202331" y="2447864"/>
              <a:ext cx="169148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i="1" dirty="0" smtClean="0"/>
                <a:t>Pumpkin Carving Kit</a:t>
              </a:r>
              <a:endParaRPr lang="en-US" sz="1400" i="1" dirty="0"/>
            </a:p>
          </p:txBody>
        </p:sp>
      </p:grpSp>
      <p:sp>
        <p:nvSpPr>
          <p:cNvPr id="21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1200" b="1" dirty="0"/>
              <a:t>USMCA Center</a:t>
            </a:r>
          </a:p>
        </p:txBody>
      </p:sp>
    </p:spTree>
    <p:extLst>
      <p:ext uri="{BB962C8B-B14F-4D97-AF65-F5344CB8AC3E}">
        <p14:creationId xmlns:p14="http://schemas.microsoft.com/office/powerpoint/2010/main" val="40641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6A433F-F7C7-4B33-B9F0-AA9A366C7EC0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1200" b="1" dirty="0"/>
              <a:t>USMCA Center</a:t>
            </a: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84743" y="167398"/>
            <a:ext cx="8120794" cy="47027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Transit and Transshipment (Imported Directly)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52412" y="1087239"/>
            <a:ext cx="8586788" cy="5095626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 smtClean="0"/>
              <a:t>An originating good </a:t>
            </a:r>
            <a:r>
              <a:rPr lang="en-US" b="1" dirty="0" smtClean="0"/>
              <a:t>retains its status</a:t>
            </a:r>
            <a:r>
              <a:rPr lang="en-US" dirty="0" smtClean="0"/>
              <a:t> if it has been transported to the United States </a:t>
            </a:r>
            <a:r>
              <a:rPr lang="en-US" b="1" dirty="0" smtClean="0"/>
              <a:t>without passing through the territory of a non-Party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200" b="1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 smtClean="0"/>
              <a:t>If an originating good is </a:t>
            </a:r>
            <a:r>
              <a:rPr lang="en-US" b="1" dirty="0" smtClean="0"/>
              <a:t>transported outside the territories of the Parties</a:t>
            </a:r>
            <a:r>
              <a:rPr lang="en-US" dirty="0" smtClean="0"/>
              <a:t>, the good will </a:t>
            </a:r>
            <a:r>
              <a:rPr lang="en-US" b="1" dirty="0" smtClean="0"/>
              <a:t>retain its originating status </a:t>
            </a:r>
            <a:r>
              <a:rPr lang="en-US" dirty="0" smtClean="0"/>
              <a:t>if the good: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b="1" dirty="0" smtClean="0"/>
              <a:t>Remains under customs control</a:t>
            </a:r>
            <a:r>
              <a:rPr lang="en-US" dirty="0" smtClean="0"/>
              <a:t> in the territory of a non-Party;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en-US" sz="2800" b="1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b="1" dirty="0" smtClean="0"/>
              <a:t>Does not undergo an operation </a:t>
            </a:r>
            <a:r>
              <a:rPr lang="en-US" dirty="0" smtClean="0"/>
              <a:t>outside the territories of the Parties other than: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en-US" sz="20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en-US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en-US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600" dirty="0"/>
          </a:p>
          <a:p>
            <a:pPr marL="176213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 smtClean="0"/>
              <a:t>Or any other operations necessary to </a:t>
            </a:r>
            <a:r>
              <a:rPr lang="en-US" b="1" dirty="0" smtClean="0"/>
              <a:t>preserve it in good condition</a:t>
            </a:r>
            <a:r>
              <a:rPr lang="en-US" dirty="0" smtClean="0"/>
              <a:t> or </a:t>
            </a:r>
            <a:r>
              <a:rPr lang="en-US" b="1" dirty="0" smtClean="0"/>
              <a:t>to transport the good to the territory of the importing Party</a:t>
            </a:r>
            <a:endParaRPr lang="en-US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en-US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en-US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en-US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en-US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en-US" b="1" dirty="0" smtClean="0"/>
          </a:p>
        </p:txBody>
      </p:sp>
      <p:sp>
        <p:nvSpPr>
          <p:cNvPr id="29" name="Text Placeholder 6"/>
          <p:cNvSpPr txBox="1">
            <a:spLocks/>
          </p:cNvSpPr>
          <p:nvPr/>
        </p:nvSpPr>
        <p:spPr>
          <a:xfrm>
            <a:off x="3962400" y="2980058"/>
            <a:ext cx="1219199" cy="65499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None/>
            </a:pPr>
            <a:r>
              <a:rPr lang="en-US" sz="3200" b="1" dirty="0" smtClean="0"/>
              <a:t>AND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625642" y="4122820"/>
            <a:ext cx="1371600" cy="1188720"/>
          </a:xfrm>
          <a:prstGeom prst="roundRect">
            <a:avLst/>
          </a:prstGeom>
          <a:solidFill>
            <a:srgbClr val="DDE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ounded Rectangle 30"/>
          <p:cNvSpPr/>
          <p:nvPr/>
        </p:nvSpPr>
        <p:spPr>
          <a:xfrm>
            <a:off x="2286000" y="4122820"/>
            <a:ext cx="1371600" cy="1188720"/>
          </a:xfrm>
          <a:prstGeom prst="roundRect">
            <a:avLst/>
          </a:prstGeom>
          <a:solidFill>
            <a:srgbClr val="DDE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ounded Rectangle 31"/>
          <p:cNvSpPr/>
          <p:nvPr/>
        </p:nvSpPr>
        <p:spPr>
          <a:xfrm>
            <a:off x="3946358" y="4122820"/>
            <a:ext cx="1371600" cy="1188720"/>
          </a:xfrm>
          <a:prstGeom prst="roundRect">
            <a:avLst/>
          </a:prstGeom>
          <a:solidFill>
            <a:srgbClr val="DDE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ounded Rectangle 32"/>
          <p:cNvSpPr/>
          <p:nvPr/>
        </p:nvSpPr>
        <p:spPr>
          <a:xfrm>
            <a:off x="5606716" y="4122820"/>
            <a:ext cx="1371600" cy="1188720"/>
          </a:xfrm>
          <a:prstGeom prst="roundRect">
            <a:avLst/>
          </a:prstGeom>
          <a:solidFill>
            <a:srgbClr val="DDE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ounded Rectangle 33"/>
          <p:cNvSpPr/>
          <p:nvPr/>
        </p:nvSpPr>
        <p:spPr>
          <a:xfrm>
            <a:off x="7267074" y="4122820"/>
            <a:ext cx="1371600" cy="1188720"/>
          </a:xfrm>
          <a:prstGeom prst="roundRect">
            <a:avLst/>
          </a:prstGeom>
          <a:solidFill>
            <a:srgbClr val="DDE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Text Placeholder 6"/>
          <p:cNvSpPr txBox="1">
            <a:spLocks/>
          </p:cNvSpPr>
          <p:nvPr/>
        </p:nvSpPr>
        <p:spPr>
          <a:xfrm>
            <a:off x="625642" y="4768306"/>
            <a:ext cx="1303286" cy="3223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None/>
            </a:pPr>
            <a:r>
              <a:rPr lang="en-US" b="1" dirty="0" smtClean="0"/>
              <a:t>Unloading</a:t>
            </a:r>
          </a:p>
        </p:txBody>
      </p:sp>
      <p:sp>
        <p:nvSpPr>
          <p:cNvPr id="36" name="Text Placeholder 6"/>
          <p:cNvSpPr txBox="1">
            <a:spLocks/>
          </p:cNvSpPr>
          <p:nvPr/>
        </p:nvSpPr>
        <p:spPr>
          <a:xfrm>
            <a:off x="2320157" y="4768306"/>
            <a:ext cx="1303286" cy="3223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None/>
            </a:pPr>
            <a:r>
              <a:rPr lang="en-US" b="1" dirty="0" smtClean="0"/>
              <a:t>Reloading</a:t>
            </a:r>
          </a:p>
        </p:txBody>
      </p:sp>
      <p:sp>
        <p:nvSpPr>
          <p:cNvPr id="37" name="Text Placeholder 6"/>
          <p:cNvSpPr txBox="1">
            <a:spLocks/>
          </p:cNvSpPr>
          <p:nvPr/>
        </p:nvSpPr>
        <p:spPr>
          <a:xfrm>
            <a:off x="3895257" y="4754226"/>
            <a:ext cx="1473801" cy="35052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None/>
            </a:pPr>
            <a:r>
              <a:rPr lang="en-US" b="1" dirty="0" smtClean="0"/>
              <a:t>Separation</a:t>
            </a:r>
          </a:p>
        </p:txBody>
      </p:sp>
      <p:sp>
        <p:nvSpPr>
          <p:cNvPr id="38" name="Text Placeholder 6"/>
          <p:cNvSpPr txBox="1">
            <a:spLocks/>
          </p:cNvSpPr>
          <p:nvPr/>
        </p:nvSpPr>
        <p:spPr>
          <a:xfrm>
            <a:off x="5555615" y="4754226"/>
            <a:ext cx="1473801" cy="35052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None/>
            </a:pPr>
            <a:r>
              <a:rPr lang="en-US" b="1" dirty="0" smtClean="0"/>
              <a:t>Storing</a:t>
            </a:r>
          </a:p>
        </p:txBody>
      </p:sp>
      <p:sp>
        <p:nvSpPr>
          <p:cNvPr id="39" name="Text Placeholder 6"/>
          <p:cNvSpPr txBox="1">
            <a:spLocks/>
          </p:cNvSpPr>
          <p:nvPr/>
        </p:nvSpPr>
        <p:spPr>
          <a:xfrm>
            <a:off x="7221990" y="4604221"/>
            <a:ext cx="1473801" cy="65053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None/>
            </a:pPr>
            <a:r>
              <a:rPr lang="en-US" b="1" dirty="0" smtClean="0"/>
              <a:t>Labeling / Marking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278606" y="1778617"/>
            <a:ext cx="8586788" cy="0"/>
          </a:xfrm>
          <a:prstGeom prst="line">
            <a:avLst/>
          </a:prstGeom>
          <a:ln w="38100">
            <a:solidFill>
              <a:srgbClr val="448B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 40"/>
          <p:cNvGrpSpPr/>
          <p:nvPr/>
        </p:nvGrpSpPr>
        <p:grpSpPr>
          <a:xfrm>
            <a:off x="7840816" y="4219251"/>
            <a:ext cx="210312" cy="365760"/>
            <a:chOff x="234877" y="-1176829"/>
            <a:chExt cx="465221" cy="765489"/>
          </a:xfrm>
        </p:grpSpPr>
        <p:sp>
          <p:nvSpPr>
            <p:cNvPr id="42" name="Pentagon 41"/>
            <p:cNvSpPr/>
            <p:nvPr/>
          </p:nvSpPr>
          <p:spPr>
            <a:xfrm rot="14053406">
              <a:off x="84743" y="-1026695"/>
              <a:ext cx="765489" cy="465221"/>
            </a:xfrm>
            <a:prstGeom prst="homePlat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Oval 42"/>
            <p:cNvSpPr/>
            <p:nvPr/>
          </p:nvSpPr>
          <p:spPr>
            <a:xfrm>
              <a:off x="310690" y="-1010653"/>
              <a:ext cx="91440" cy="91440"/>
            </a:xfrm>
            <a:prstGeom prst="ellipse">
              <a:avLst/>
            </a:prstGeom>
            <a:solidFill>
              <a:srgbClr val="DDEEE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4" name="Freeform 23"/>
          <p:cNvSpPr>
            <a:spLocks noEditPoints="1"/>
          </p:cNvSpPr>
          <p:nvPr/>
        </p:nvSpPr>
        <p:spPr bwMode="black">
          <a:xfrm>
            <a:off x="6084736" y="4281215"/>
            <a:ext cx="415557" cy="423338"/>
          </a:xfrm>
          <a:custGeom>
            <a:avLst/>
            <a:gdLst>
              <a:gd name="T0" fmla="*/ 709 w 709"/>
              <a:gd name="T1" fmla="*/ 570 h 709"/>
              <a:gd name="T2" fmla="*/ 373 w 709"/>
              <a:gd name="T3" fmla="*/ 709 h 709"/>
              <a:gd name="T4" fmla="*/ 373 w 709"/>
              <a:gd name="T5" fmla="*/ 294 h 709"/>
              <a:gd name="T6" fmla="*/ 709 w 709"/>
              <a:gd name="T7" fmla="*/ 154 h 709"/>
              <a:gd name="T8" fmla="*/ 709 w 709"/>
              <a:gd name="T9" fmla="*/ 570 h 709"/>
              <a:gd name="T10" fmla="*/ 335 w 709"/>
              <a:gd name="T11" fmla="*/ 294 h 709"/>
              <a:gd name="T12" fmla="*/ 0 w 709"/>
              <a:gd name="T13" fmla="*/ 154 h 709"/>
              <a:gd name="T14" fmla="*/ 0 w 709"/>
              <a:gd name="T15" fmla="*/ 570 h 709"/>
              <a:gd name="T16" fmla="*/ 335 w 709"/>
              <a:gd name="T17" fmla="*/ 709 h 709"/>
              <a:gd name="T18" fmla="*/ 335 w 709"/>
              <a:gd name="T19" fmla="*/ 294 h 709"/>
              <a:gd name="T20" fmla="*/ 354 w 709"/>
              <a:gd name="T21" fmla="*/ 0 h 709"/>
              <a:gd name="T22" fmla="*/ 0 w 709"/>
              <a:gd name="T23" fmla="*/ 126 h 709"/>
              <a:gd name="T24" fmla="*/ 354 w 709"/>
              <a:gd name="T25" fmla="*/ 268 h 709"/>
              <a:gd name="T26" fmla="*/ 709 w 709"/>
              <a:gd name="T27" fmla="*/ 126 h 709"/>
              <a:gd name="T28" fmla="*/ 354 w 709"/>
              <a:gd name="T29" fmla="*/ 0 h 7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09" h="709">
                <a:moveTo>
                  <a:pt x="709" y="570"/>
                </a:moveTo>
                <a:lnTo>
                  <a:pt x="373" y="709"/>
                </a:lnTo>
                <a:lnTo>
                  <a:pt x="373" y="294"/>
                </a:lnTo>
                <a:lnTo>
                  <a:pt x="709" y="154"/>
                </a:lnTo>
                <a:lnTo>
                  <a:pt x="709" y="570"/>
                </a:lnTo>
                <a:close/>
                <a:moveTo>
                  <a:pt x="335" y="294"/>
                </a:moveTo>
                <a:lnTo>
                  <a:pt x="0" y="154"/>
                </a:lnTo>
                <a:lnTo>
                  <a:pt x="0" y="570"/>
                </a:lnTo>
                <a:lnTo>
                  <a:pt x="335" y="709"/>
                </a:lnTo>
                <a:lnTo>
                  <a:pt x="335" y="294"/>
                </a:lnTo>
                <a:close/>
                <a:moveTo>
                  <a:pt x="354" y="0"/>
                </a:moveTo>
                <a:lnTo>
                  <a:pt x="0" y="126"/>
                </a:lnTo>
                <a:lnTo>
                  <a:pt x="354" y="268"/>
                </a:lnTo>
                <a:lnTo>
                  <a:pt x="709" y="126"/>
                </a:lnTo>
                <a:lnTo>
                  <a:pt x="354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61737" tIns="30869" rIns="61737" bIns="30869" numCol="1" anchor="t" anchorCtr="0" compatLnSpc="1">
            <a:prstTxWarp prst="textNoShape">
              <a:avLst/>
            </a:prstTxWarp>
          </a:bodyPr>
          <a:lstStyle/>
          <a:p>
            <a:endParaRPr lang="en-US" sz="1200" dirty="0"/>
          </a:p>
        </p:txBody>
      </p:sp>
      <p:sp>
        <p:nvSpPr>
          <p:cNvPr id="45" name="Freeform 11"/>
          <p:cNvSpPr>
            <a:spLocks noEditPoints="1"/>
          </p:cNvSpPr>
          <p:nvPr/>
        </p:nvSpPr>
        <p:spPr bwMode="black">
          <a:xfrm>
            <a:off x="2743200" y="4265214"/>
            <a:ext cx="495300" cy="455340"/>
          </a:xfrm>
          <a:custGeom>
            <a:avLst/>
            <a:gdLst>
              <a:gd name="T0" fmla="*/ 213 w 709"/>
              <a:gd name="T1" fmla="*/ 522 h 709"/>
              <a:gd name="T2" fmla="*/ 213 w 709"/>
              <a:gd name="T3" fmla="*/ 709 h 709"/>
              <a:gd name="T4" fmla="*/ 0 w 709"/>
              <a:gd name="T5" fmla="*/ 709 h 709"/>
              <a:gd name="T6" fmla="*/ 0 w 709"/>
              <a:gd name="T7" fmla="*/ 496 h 709"/>
              <a:gd name="T8" fmla="*/ 88 w 709"/>
              <a:gd name="T9" fmla="*/ 496 h 709"/>
              <a:gd name="T10" fmla="*/ 67 w 709"/>
              <a:gd name="T11" fmla="*/ 522 h 709"/>
              <a:gd name="T12" fmla="*/ 213 w 709"/>
              <a:gd name="T13" fmla="*/ 522 h 709"/>
              <a:gd name="T14" fmla="*/ 619 w 709"/>
              <a:gd name="T15" fmla="*/ 496 h 709"/>
              <a:gd name="T16" fmla="*/ 643 w 709"/>
              <a:gd name="T17" fmla="*/ 522 h 709"/>
              <a:gd name="T18" fmla="*/ 496 w 709"/>
              <a:gd name="T19" fmla="*/ 522 h 709"/>
              <a:gd name="T20" fmla="*/ 496 w 709"/>
              <a:gd name="T21" fmla="*/ 709 h 709"/>
              <a:gd name="T22" fmla="*/ 709 w 709"/>
              <a:gd name="T23" fmla="*/ 709 h 709"/>
              <a:gd name="T24" fmla="*/ 709 w 709"/>
              <a:gd name="T25" fmla="*/ 496 h 709"/>
              <a:gd name="T26" fmla="*/ 619 w 709"/>
              <a:gd name="T27" fmla="*/ 496 h 709"/>
              <a:gd name="T28" fmla="*/ 355 w 709"/>
              <a:gd name="T29" fmla="*/ 182 h 709"/>
              <a:gd name="T30" fmla="*/ 381 w 709"/>
              <a:gd name="T31" fmla="*/ 213 h 709"/>
              <a:gd name="T32" fmla="*/ 461 w 709"/>
              <a:gd name="T33" fmla="*/ 213 h 709"/>
              <a:gd name="T34" fmla="*/ 461 w 709"/>
              <a:gd name="T35" fmla="*/ 0 h 709"/>
              <a:gd name="T36" fmla="*/ 248 w 709"/>
              <a:gd name="T37" fmla="*/ 0 h 709"/>
              <a:gd name="T38" fmla="*/ 248 w 709"/>
              <a:gd name="T39" fmla="*/ 213 h 709"/>
              <a:gd name="T40" fmla="*/ 329 w 709"/>
              <a:gd name="T41" fmla="*/ 213 h 709"/>
              <a:gd name="T42" fmla="*/ 355 w 709"/>
              <a:gd name="T43" fmla="*/ 182 h 709"/>
              <a:gd name="T44" fmla="*/ 123 w 709"/>
              <a:gd name="T45" fmla="*/ 248 h 709"/>
              <a:gd name="T46" fmla="*/ 123 w 709"/>
              <a:gd name="T47" fmla="*/ 454 h 709"/>
              <a:gd name="T48" fmla="*/ 298 w 709"/>
              <a:gd name="T49" fmla="*/ 248 h 709"/>
              <a:gd name="T50" fmla="*/ 123 w 709"/>
              <a:gd name="T51" fmla="*/ 248 h 709"/>
              <a:gd name="T52" fmla="*/ 355 w 709"/>
              <a:gd name="T53" fmla="*/ 225 h 709"/>
              <a:gd name="T54" fmla="*/ 128 w 709"/>
              <a:gd name="T55" fmla="*/ 494 h 709"/>
              <a:gd name="T56" fmla="*/ 248 w 709"/>
              <a:gd name="T57" fmla="*/ 494 h 709"/>
              <a:gd name="T58" fmla="*/ 248 w 709"/>
              <a:gd name="T59" fmla="*/ 709 h 709"/>
              <a:gd name="T60" fmla="*/ 461 w 709"/>
              <a:gd name="T61" fmla="*/ 709 h 709"/>
              <a:gd name="T62" fmla="*/ 461 w 709"/>
              <a:gd name="T63" fmla="*/ 494 h 709"/>
              <a:gd name="T64" fmla="*/ 581 w 709"/>
              <a:gd name="T65" fmla="*/ 494 h 709"/>
              <a:gd name="T66" fmla="*/ 355 w 709"/>
              <a:gd name="T67" fmla="*/ 225 h 709"/>
              <a:gd name="T68" fmla="*/ 584 w 709"/>
              <a:gd name="T69" fmla="*/ 248 h 709"/>
              <a:gd name="T70" fmla="*/ 411 w 709"/>
              <a:gd name="T71" fmla="*/ 248 h 709"/>
              <a:gd name="T72" fmla="*/ 584 w 709"/>
              <a:gd name="T73" fmla="*/ 454 h 709"/>
              <a:gd name="T74" fmla="*/ 584 w 709"/>
              <a:gd name="T75" fmla="*/ 248 h 7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09" h="709">
                <a:moveTo>
                  <a:pt x="213" y="522"/>
                </a:moveTo>
                <a:lnTo>
                  <a:pt x="213" y="709"/>
                </a:lnTo>
                <a:lnTo>
                  <a:pt x="0" y="709"/>
                </a:lnTo>
                <a:lnTo>
                  <a:pt x="0" y="496"/>
                </a:lnTo>
                <a:lnTo>
                  <a:pt x="88" y="496"/>
                </a:lnTo>
                <a:lnTo>
                  <a:pt x="67" y="522"/>
                </a:lnTo>
                <a:lnTo>
                  <a:pt x="213" y="522"/>
                </a:lnTo>
                <a:close/>
                <a:moveTo>
                  <a:pt x="619" y="496"/>
                </a:moveTo>
                <a:lnTo>
                  <a:pt x="643" y="522"/>
                </a:lnTo>
                <a:lnTo>
                  <a:pt x="496" y="522"/>
                </a:lnTo>
                <a:lnTo>
                  <a:pt x="496" y="709"/>
                </a:lnTo>
                <a:lnTo>
                  <a:pt x="709" y="709"/>
                </a:lnTo>
                <a:lnTo>
                  <a:pt x="709" y="496"/>
                </a:lnTo>
                <a:lnTo>
                  <a:pt x="619" y="496"/>
                </a:lnTo>
                <a:close/>
                <a:moveTo>
                  <a:pt x="355" y="182"/>
                </a:moveTo>
                <a:lnTo>
                  <a:pt x="381" y="213"/>
                </a:lnTo>
                <a:lnTo>
                  <a:pt x="461" y="213"/>
                </a:lnTo>
                <a:lnTo>
                  <a:pt x="461" y="0"/>
                </a:lnTo>
                <a:lnTo>
                  <a:pt x="248" y="0"/>
                </a:lnTo>
                <a:lnTo>
                  <a:pt x="248" y="213"/>
                </a:lnTo>
                <a:lnTo>
                  <a:pt x="329" y="213"/>
                </a:lnTo>
                <a:lnTo>
                  <a:pt x="355" y="182"/>
                </a:lnTo>
                <a:close/>
                <a:moveTo>
                  <a:pt x="123" y="248"/>
                </a:moveTo>
                <a:lnTo>
                  <a:pt x="123" y="454"/>
                </a:lnTo>
                <a:lnTo>
                  <a:pt x="298" y="248"/>
                </a:lnTo>
                <a:lnTo>
                  <a:pt x="123" y="248"/>
                </a:lnTo>
                <a:close/>
                <a:moveTo>
                  <a:pt x="355" y="225"/>
                </a:moveTo>
                <a:lnTo>
                  <a:pt x="128" y="494"/>
                </a:lnTo>
                <a:lnTo>
                  <a:pt x="248" y="494"/>
                </a:lnTo>
                <a:lnTo>
                  <a:pt x="248" y="709"/>
                </a:lnTo>
                <a:lnTo>
                  <a:pt x="461" y="709"/>
                </a:lnTo>
                <a:lnTo>
                  <a:pt x="461" y="494"/>
                </a:lnTo>
                <a:lnTo>
                  <a:pt x="581" y="494"/>
                </a:lnTo>
                <a:lnTo>
                  <a:pt x="355" y="225"/>
                </a:lnTo>
                <a:close/>
                <a:moveTo>
                  <a:pt x="584" y="248"/>
                </a:moveTo>
                <a:lnTo>
                  <a:pt x="411" y="248"/>
                </a:lnTo>
                <a:lnTo>
                  <a:pt x="584" y="454"/>
                </a:lnTo>
                <a:lnTo>
                  <a:pt x="584" y="24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61737" tIns="30869" rIns="61737" bIns="30869" numCol="1" anchor="t" anchorCtr="0" compatLnSpc="1">
            <a:prstTxWarp prst="textNoShape">
              <a:avLst/>
            </a:prstTxWarp>
          </a:bodyPr>
          <a:lstStyle/>
          <a:p>
            <a:endParaRPr lang="en-US" sz="1200" dirty="0"/>
          </a:p>
        </p:txBody>
      </p:sp>
      <p:grpSp>
        <p:nvGrpSpPr>
          <p:cNvPr id="46" name="Group 45"/>
          <p:cNvGrpSpPr/>
          <p:nvPr/>
        </p:nvGrpSpPr>
        <p:grpSpPr>
          <a:xfrm>
            <a:off x="1002965" y="4229768"/>
            <a:ext cx="548640" cy="487405"/>
            <a:chOff x="881715" y="2942316"/>
            <a:chExt cx="564803" cy="609006"/>
          </a:xfrm>
        </p:grpSpPr>
        <p:sp>
          <p:nvSpPr>
            <p:cNvPr id="47" name="Rectangle 46"/>
            <p:cNvSpPr/>
            <p:nvPr/>
          </p:nvSpPr>
          <p:spPr>
            <a:xfrm>
              <a:off x="1079500" y="2980058"/>
              <a:ext cx="182880" cy="182880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DDEEE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988060" y="3174982"/>
              <a:ext cx="182880" cy="182880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DDEEE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185845" y="3175215"/>
              <a:ext cx="182880" cy="182880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DDEEE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881715" y="3368209"/>
              <a:ext cx="182880" cy="182880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DDEEE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079500" y="3368442"/>
              <a:ext cx="182880" cy="182880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DDEEE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263638" y="3368209"/>
              <a:ext cx="182880" cy="182880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DDEEE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Down Arrow 52"/>
            <p:cNvSpPr/>
            <p:nvPr/>
          </p:nvSpPr>
          <p:spPr>
            <a:xfrm>
              <a:off x="922557" y="2942316"/>
              <a:ext cx="496765" cy="479591"/>
            </a:xfrm>
            <a:prstGeom prst="downArrow">
              <a:avLst>
                <a:gd name="adj1" fmla="val 40769"/>
                <a:gd name="adj2" fmla="val 50000"/>
              </a:avLst>
            </a:prstGeom>
            <a:solidFill>
              <a:schemeClr val="tx1"/>
            </a:solidFill>
            <a:ln>
              <a:solidFill>
                <a:srgbClr val="DDEEE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4" name="Freeform 23"/>
          <p:cNvSpPr>
            <a:spLocks noEditPoints="1"/>
          </p:cNvSpPr>
          <p:nvPr/>
        </p:nvSpPr>
        <p:spPr bwMode="black">
          <a:xfrm>
            <a:off x="4204004" y="4335905"/>
            <a:ext cx="368840" cy="368648"/>
          </a:xfrm>
          <a:custGeom>
            <a:avLst/>
            <a:gdLst>
              <a:gd name="T0" fmla="*/ 709 w 709"/>
              <a:gd name="T1" fmla="*/ 570 h 709"/>
              <a:gd name="T2" fmla="*/ 373 w 709"/>
              <a:gd name="T3" fmla="*/ 709 h 709"/>
              <a:gd name="T4" fmla="*/ 373 w 709"/>
              <a:gd name="T5" fmla="*/ 294 h 709"/>
              <a:gd name="T6" fmla="*/ 709 w 709"/>
              <a:gd name="T7" fmla="*/ 154 h 709"/>
              <a:gd name="T8" fmla="*/ 709 w 709"/>
              <a:gd name="T9" fmla="*/ 570 h 709"/>
              <a:gd name="T10" fmla="*/ 335 w 709"/>
              <a:gd name="T11" fmla="*/ 294 h 709"/>
              <a:gd name="T12" fmla="*/ 0 w 709"/>
              <a:gd name="T13" fmla="*/ 154 h 709"/>
              <a:gd name="T14" fmla="*/ 0 w 709"/>
              <a:gd name="T15" fmla="*/ 570 h 709"/>
              <a:gd name="T16" fmla="*/ 335 w 709"/>
              <a:gd name="T17" fmla="*/ 709 h 709"/>
              <a:gd name="T18" fmla="*/ 335 w 709"/>
              <a:gd name="T19" fmla="*/ 294 h 709"/>
              <a:gd name="T20" fmla="*/ 354 w 709"/>
              <a:gd name="T21" fmla="*/ 0 h 709"/>
              <a:gd name="T22" fmla="*/ 0 w 709"/>
              <a:gd name="T23" fmla="*/ 126 h 709"/>
              <a:gd name="T24" fmla="*/ 354 w 709"/>
              <a:gd name="T25" fmla="*/ 268 h 709"/>
              <a:gd name="T26" fmla="*/ 709 w 709"/>
              <a:gd name="T27" fmla="*/ 126 h 709"/>
              <a:gd name="T28" fmla="*/ 354 w 709"/>
              <a:gd name="T29" fmla="*/ 0 h 7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09" h="709">
                <a:moveTo>
                  <a:pt x="709" y="570"/>
                </a:moveTo>
                <a:lnTo>
                  <a:pt x="373" y="709"/>
                </a:lnTo>
                <a:lnTo>
                  <a:pt x="373" y="294"/>
                </a:lnTo>
                <a:lnTo>
                  <a:pt x="709" y="154"/>
                </a:lnTo>
                <a:lnTo>
                  <a:pt x="709" y="570"/>
                </a:lnTo>
                <a:close/>
                <a:moveTo>
                  <a:pt x="335" y="294"/>
                </a:moveTo>
                <a:lnTo>
                  <a:pt x="0" y="154"/>
                </a:lnTo>
                <a:lnTo>
                  <a:pt x="0" y="570"/>
                </a:lnTo>
                <a:lnTo>
                  <a:pt x="335" y="709"/>
                </a:lnTo>
                <a:lnTo>
                  <a:pt x="335" y="294"/>
                </a:lnTo>
                <a:close/>
                <a:moveTo>
                  <a:pt x="354" y="0"/>
                </a:moveTo>
                <a:lnTo>
                  <a:pt x="0" y="126"/>
                </a:lnTo>
                <a:lnTo>
                  <a:pt x="354" y="268"/>
                </a:lnTo>
                <a:lnTo>
                  <a:pt x="709" y="126"/>
                </a:lnTo>
                <a:lnTo>
                  <a:pt x="354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61737" tIns="30869" rIns="61737" bIns="30869" numCol="1" anchor="t" anchorCtr="0" compatLnSpc="1">
            <a:prstTxWarp prst="textNoShape">
              <a:avLst/>
            </a:prstTxWarp>
          </a:bodyPr>
          <a:lstStyle/>
          <a:p>
            <a:endParaRPr lang="en-US" sz="1200" dirty="0"/>
          </a:p>
        </p:txBody>
      </p:sp>
      <p:sp>
        <p:nvSpPr>
          <p:cNvPr id="55" name="Freeform 23"/>
          <p:cNvSpPr>
            <a:spLocks noEditPoints="1"/>
          </p:cNvSpPr>
          <p:nvPr/>
        </p:nvSpPr>
        <p:spPr bwMode="black">
          <a:xfrm>
            <a:off x="4668132" y="4335905"/>
            <a:ext cx="368840" cy="368648"/>
          </a:xfrm>
          <a:custGeom>
            <a:avLst/>
            <a:gdLst>
              <a:gd name="T0" fmla="*/ 709 w 709"/>
              <a:gd name="T1" fmla="*/ 570 h 709"/>
              <a:gd name="T2" fmla="*/ 373 w 709"/>
              <a:gd name="T3" fmla="*/ 709 h 709"/>
              <a:gd name="T4" fmla="*/ 373 w 709"/>
              <a:gd name="T5" fmla="*/ 294 h 709"/>
              <a:gd name="T6" fmla="*/ 709 w 709"/>
              <a:gd name="T7" fmla="*/ 154 h 709"/>
              <a:gd name="T8" fmla="*/ 709 w 709"/>
              <a:gd name="T9" fmla="*/ 570 h 709"/>
              <a:gd name="T10" fmla="*/ 335 w 709"/>
              <a:gd name="T11" fmla="*/ 294 h 709"/>
              <a:gd name="T12" fmla="*/ 0 w 709"/>
              <a:gd name="T13" fmla="*/ 154 h 709"/>
              <a:gd name="T14" fmla="*/ 0 w 709"/>
              <a:gd name="T15" fmla="*/ 570 h 709"/>
              <a:gd name="T16" fmla="*/ 335 w 709"/>
              <a:gd name="T17" fmla="*/ 709 h 709"/>
              <a:gd name="T18" fmla="*/ 335 w 709"/>
              <a:gd name="T19" fmla="*/ 294 h 709"/>
              <a:gd name="T20" fmla="*/ 354 w 709"/>
              <a:gd name="T21" fmla="*/ 0 h 709"/>
              <a:gd name="T22" fmla="*/ 0 w 709"/>
              <a:gd name="T23" fmla="*/ 126 h 709"/>
              <a:gd name="T24" fmla="*/ 354 w 709"/>
              <a:gd name="T25" fmla="*/ 268 h 709"/>
              <a:gd name="T26" fmla="*/ 709 w 709"/>
              <a:gd name="T27" fmla="*/ 126 h 709"/>
              <a:gd name="T28" fmla="*/ 354 w 709"/>
              <a:gd name="T29" fmla="*/ 0 h 7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09" h="709">
                <a:moveTo>
                  <a:pt x="709" y="570"/>
                </a:moveTo>
                <a:lnTo>
                  <a:pt x="373" y="709"/>
                </a:lnTo>
                <a:lnTo>
                  <a:pt x="373" y="294"/>
                </a:lnTo>
                <a:lnTo>
                  <a:pt x="709" y="154"/>
                </a:lnTo>
                <a:lnTo>
                  <a:pt x="709" y="570"/>
                </a:lnTo>
                <a:close/>
                <a:moveTo>
                  <a:pt x="335" y="294"/>
                </a:moveTo>
                <a:lnTo>
                  <a:pt x="0" y="154"/>
                </a:lnTo>
                <a:lnTo>
                  <a:pt x="0" y="570"/>
                </a:lnTo>
                <a:lnTo>
                  <a:pt x="335" y="709"/>
                </a:lnTo>
                <a:lnTo>
                  <a:pt x="335" y="294"/>
                </a:lnTo>
                <a:close/>
                <a:moveTo>
                  <a:pt x="354" y="0"/>
                </a:moveTo>
                <a:lnTo>
                  <a:pt x="0" y="126"/>
                </a:lnTo>
                <a:lnTo>
                  <a:pt x="354" y="268"/>
                </a:lnTo>
                <a:lnTo>
                  <a:pt x="709" y="126"/>
                </a:lnTo>
                <a:lnTo>
                  <a:pt x="354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61737" tIns="30869" rIns="61737" bIns="30869" numCol="1" anchor="t" anchorCtr="0" compatLnSpc="1">
            <a:prstTxWarp prst="textNoShape">
              <a:avLst/>
            </a:prstTxWarp>
          </a:bodyPr>
          <a:lstStyle/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94401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18443" y="3167240"/>
            <a:ext cx="4773667" cy="523520"/>
          </a:xfrm>
        </p:spPr>
        <p:txBody>
          <a:bodyPr/>
          <a:lstStyle/>
          <a:p>
            <a:r>
              <a:rPr lang="en-US" sz="3200" b="1" dirty="0" smtClean="0"/>
              <a:t>USMCA Resources 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6A433F-F7C7-4B33-B9F0-AA9A366C7EC0}" type="slidenum">
              <a:rPr lang="en-US" sz="10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25</a:t>
            </a:fld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1200" b="1" dirty="0"/>
              <a:t>USMCA Center</a:t>
            </a:r>
          </a:p>
        </p:txBody>
      </p:sp>
    </p:spTree>
    <p:extLst>
      <p:ext uri="{BB962C8B-B14F-4D97-AF65-F5344CB8AC3E}">
        <p14:creationId xmlns:p14="http://schemas.microsoft.com/office/powerpoint/2010/main" val="30388778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6A433F-F7C7-4B33-B9F0-AA9A366C7EC0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1200" b="1" dirty="0" smtClean="0"/>
              <a:t>USMCA Center</a:t>
            </a:r>
            <a:endParaRPr lang="en-US" sz="1200" b="1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4743" y="167398"/>
            <a:ext cx="8120794" cy="47027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USMCA Resources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8892" y="1012536"/>
            <a:ext cx="8733507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i="1" dirty="0">
                <a:latin typeface="Arial" panose="020B0604020202020204" pitchFamily="34" charset="0"/>
                <a:cs typeface="Arial" panose="020B0604020202020204" pitchFamily="34" charset="0"/>
              </a:rPr>
              <a:t>The USMCA Center seeks to </a:t>
            </a:r>
            <a:r>
              <a:rPr lang="en-US" sz="19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connect the trade industry with information, resources</a:t>
            </a:r>
            <a:r>
              <a:rPr lang="en-US" sz="1900" b="1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9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and tools to support the USMCA implementation process.</a:t>
            </a:r>
            <a:endParaRPr lang="en-US" sz="19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8893" y="2025126"/>
            <a:ext cx="8541039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All CBP resources cleared for public consumption are available on the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USMCA Webpage on CBP.gov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To access, go to: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://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www.cbp.gov/trade/priority-issues/trade-agreements/free-trade-agreements/USMCA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or search “USMCA”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CBP.gov) 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338169" y="3766857"/>
            <a:ext cx="2651760" cy="2194560"/>
          </a:xfrm>
          <a:prstGeom prst="roundRect">
            <a:avLst/>
          </a:prstGeom>
          <a:solidFill>
            <a:srgbClr val="EAF2FA"/>
          </a:solidFill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rgbClr val="FFCC00"/>
              </a:solidFill>
              <a:effectLst/>
              <a:latin typeface="Arial Black" pitchFamily="34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3246120" y="3787493"/>
            <a:ext cx="2651760" cy="2194560"/>
          </a:xfrm>
          <a:prstGeom prst="roundRect">
            <a:avLst/>
          </a:prstGeom>
          <a:solidFill>
            <a:srgbClr val="EAF2FA"/>
          </a:solidFill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rgbClr val="FFCC00"/>
              </a:solidFill>
              <a:effectLst/>
              <a:latin typeface="Arial Black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78215" y="3931232"/>
            <a:ext cx="1721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Informational Briefings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093272" y="3808121"/>
            <a:ext cx="21034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Written &amp; Multimedia Materials</a:t>
            </a:r>
          </a:p>
        </p:txBody>
      </p:sp>
      <p:pic>
        <p:nvPicPr>
          <p:cNvPr id="16" name="Picture 15"/>
          <p:cNvPicPr>
            <a:picLocks/>
          </p:cNvPicPr>
          <p:nvPr/>
        </p:nvPicPr>
        <p:blipFill>
          <a:blip r:embed="rId4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281" y="3860421"/>
            <a:ext cx="685799" cy="685800"/>
          </a:xfrm>
          <a:prstGeom prst="rect">
            <a:avLst/>
          </a:prstGeom>
        </p:spPr>
      </p:pic>
      <p:sp>
        <p:nvSpPr>
          <p:cNvPr id="28" name="Rounded Rectangle 27"/>
          <p:cNvSpPr/>
          <p:nvPr/>
        </p:nvSpPr>
        <p:spPr bwMode="auto">
          <a:xfrm>
            <a:off x="6140290" y="3753081"/>
            <a:ext cx="2651760" cy="2194560"/>
          </a:xfrm>
          <a:prstGeom prst="roundRect">
            <a:avLst/>
          </a:prstGeom>
          <a:solidFill>
            <a:srgbClr val="EAF2FA"/>
          </a:solidFill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rgbClr val="FFCC00"/>
              </a:solidFill>
              <a:effectLst/>
              <a:latin typeface="Arial Black" pitchFamily="34" charset="0"/>
            </a:endParaRPr>
          </a:p>
        </p:txBody>
      </p:sp>
      <p:pic>
        <p:nvPicPr>
          <p:cNvPr id="37" name="Picture 36"/>
          <p:cNvPicPr>
            <a:picLocks/>
          </p:cNvPicPr>
          <p:nvPr/>
        </p:nvPicPr>
        <p:blipFill>
          <a:blip r:embed="rId6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087" y="3860421"/>
            <a:ext cx="685800" cy="685800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6940701" y="3808121"/>
            <a:ext cx="19297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Additional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U.S. Government (USG)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Resources</a:t>
            </a:r>
          </a:p>
        </p:txBody>
      </p:sp>
      <p:pic>
        <p:nvPicPr>
          <p:cNvPr id="39" name="Picture 38"/>
          <p:cNvPicPr>
            <a:picLocks/>
          </p:cNvPicPr>
          <p:nvPr/>
        </p:nvPicPr>
        <p:blipFill>
          <a:blip r:embed="rId8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44" y="3860421"/>
            <a:ext cx="685800" cy="68580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342297" y="4652524"/>
            <a:ext cx="2597212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USMCA overviews, including new and novel provisions, delivered via trade associations and industry </a:t>
            </a: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groups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124142" y="4652524"/>
            <a:ext cx="2899675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Compliance guidance, fact sheets, side-by-side comparisons of NAFTA and USMCA, Points of Contact, FAQ’s, and other </a:t>
            </a: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resources</a:t>
            </a:r>
            <a:endParaRPr lang="en-US" sz="15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020776" y="4652524"/>
            <a:ext cx="282915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Links to USMCA text, Implementation Act, ITC Report, U.S. Government Points of Contact, and other resources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365760" y="1781521"/>
            <a:ext cx="8412480" cy="0"/>
          </a:xfrm>
          <a:prstGeom prst="line">
            <a:avLst/>
          </a:prstGeom>
          <a:ln w="381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113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/>
          </p:cNvPicPr>
          <p:nvPr/>
        </p:nvPicPr>
        <p:blipFill>
          <a:blip r:embed="rId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897" y="895372"/>
            <a:ext cx="685800" cy="6858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6A433F-F7C7-4B33-B9F0-AA9A366C7EC0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1200" b="1" dirty="0"/>
              <a:t>USMCA Center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4743" y="167398"/>
            <a:ext cx="8120794" cy="47027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USMCA Resources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365760" y="2212951"/>
            <a:ext cx="8412480" cy="0"/>
          </a:xfrm>
          <a:prstGeom prst="line">
            <a:avLst/>
          </a:prstGeom>
          <a:ln w="38100">
            <a:solidFill>
              <a:srgbClr val="448B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669280" y="2669626"/>
            <a:ext cx="0" cy="3258207"/>
          </a:xfrm>
          <a:prstGeom prst="line">
            <a:avLst/>
          </a:prstGeom>
          <a:ln w="381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6081689" y="3480601"/>
            <a:ext cx="2536491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Anticipated Release </a:t>
            </a:r>
          </a:p>
          <a:p>
            <a:pPr algn="ctr">
              <a:spcBef>
                <a:spcPts val="1200"/>
              </a:spcBef>
            </a:pP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June 22, </a:t>
            </a:r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08892" y="987136"/>
            <a:ext cx="84693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USMCA On-Demand Training Resources </a:t>
            </a:r>
          </a:p>
          <a:p>
            <a:pPr>
              <a:spcBef>
                <a:spcPts val="600"/>
              </a:spcBef>
            </a:pP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The Center will be publishing several compliance-focused resources on the </a:t>
            </a:r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CBP.gov USMCA Webpage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 for trade associations and industry groups to utilize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23191" y="2382770"/>
            <a:ext cx="5497823" cy="2739433"/>
            <a:chOff x="308891" y="2298690"/>
            <a:chExt cx="5497823" cy="2739433"/>
          </a:xfrm>
        </p:grpSpPr>
        <p:sp>
          <p:nvSpPr>
            <p:cNvPr id="7" name="TextBox 6"/>
            <p:cNvSpPr txBox="1"/>
            <p:nvPr/>
          </p:nvSpPr>
          <p:spPr>
            <a:xfrm>
              <a:off x="365759" y="2669285"/>
              <a:ext cx="477681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On-demand video webinar providing an overview of USMCA 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and its </a:t>
              </a:r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novel provisions while also highlighting key changes from NAFTA to USMCA 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08891" y="2298690"/>
              <a:ext cx="54978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“Overview of USMCA” Webinar Video 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65759" y="4053238"/>
              <a:ext cx="4776813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In-depth guidance on requirements for complying with key USMCA provisions </a:t>
              </a:r>
            </a:p>
            <a:p>
              <a:pPr>
                <a:spcAft>
                  <a:spcPts val="600"/>
                </a:spcAft>
              </a:pPr>
              <a:r>
                <a:rPr lang="en-US" sz="16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Topics Covered  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08891" y="3657243"/>
              <a:ext cx="54978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Topical USMCA Provision Guidance  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524812" y="5097809"/>
            <a:ext cx="4560756" cy="907941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Entry Procedures 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Certifications and Verifications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Rules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of Origin  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Textiles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Auto and Auto Parts</a:t>
            </a:r>
          </a:p>
        </p:txBody>
      </p:sp>
    </p:spTree>
    <p:extLst>
      <p:ext uri="{BB962C8B-B14F-4D97-AF65-F5344CB8AC3E}">
        <p14:creationId xmlns:p14="http://schemas.microsoft.com/office/powerpoint/2010/main" val="38285248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7007468" y="4201882"/>
            <a:ext cx="1687947" cy="1322122"/>
          </a:xfrm>
          <a:prstGeom prst="roundRect">
            <a:avLst/>
          </a:prstGeom>
          <a:solidFill>
            <a:srgbClr val="2F5F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6A433F-F7C7-4B33-B9F0-AA9A366C7EC0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1200" b="1" dirty="0" smtClean="0"/>
              <a:t>USMCA Center</a:t>
            </a:r>
            <a:endParaRPr lang="en-US" sz="1200" b="1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4743" y="167398"/>
            <a:ext cx="8120794" cy="47027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USMCA Resources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375987" y="1466501"/>
            <a:ext cx="5120640" cy="0"/>
          </a:xfrm>
          <a:prstGeom prst="line">
            <a:avLst/>
          </a:prstGeom>
          <a:ln w="38100">
            <a:solidFill>
              <a:srgbClr val="448B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6" descr="\\MAGNUM\Projects\Microsoft\Cloud Power FY12\Design\ICONS_PNG\Ingerity.png"/>
          <p:cNvPicPr>
            <a:picLocks noChangeAspect="1" noChangeArrowheads="1"/>
          </p:cNvPicPr>
          <p:nvPr/>
        </p:nvPicPr>
        <p:blipFill>
          <a:blip r:embed="rId2" cstate="print">
            <a:lum bright="100000"/>
          </a:blip>
          <a:srcRect/>
          <a:stretch>
            <a:fillRect/>
          </a:stretch>
        </p:blipFill>
        <p:spPr bwMode="auto">
          <a:xfrm>
            <a:off x="7165463" y="4177143"/>
            <a:ext cx="1371957" cy="1371600"/>
          </a:xfrm>
          <a:prstGeom prst="rect">
            <a:avLst/>
          </a:prstGeom>
          <a:noFill/>
        </p:spPr>
      </p:pic>
      <p:pic>
        <p:nvPicPr>
          <p:cNvPr id="18" name="Picture 17"/>
          <p:cNvPicPr>
            <a:picLocks/>
          </p:cNvPicPr>
          <p:nvPr/>
        </p:nvPicPr>
        <p:blipFill>
          <a:blip r:embed="rId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066" y="895372"/>
            <a:ext cx="685799" cy="6858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08892" y="987136"/>
            <a:ext cx="55458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USMCA Foundational Documents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5987" y="5974648"/>
            <a:ext cx="8212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Links to all these resources are available on the USMCA webpage on CBP.gov</a:t>
            </a: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Placeholder 6"/>
          <p:cNvSpPr txBox="1">
            <a:spLocks/>
          </p:cNvSpPr>
          <p:nvPr/>
        </p:nvSpPr>
        <p:spPr>
          <a:xfrm>
            <a:off x="375987" y="1710837"/>
            <a:ext cx="8319428" cy="473060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None/>
            </a:pPr>
            <a:r>
              <a:rPr lang="en-US" dirty="0" smtClean="0">
                <a:hlinkClick r:id="rId5"/>
              </a:rPr>
              <a:t>U.S. – Mexico – Canada Agreement Text</a:t>
            </a:r>
            <a:endParaRPr lang="en-US" dirty="0" smtClean="0"/>
          </a:p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None/>
            </a:pPr>
            <a:r>
              <a:rPr lang="en-US" dirty="0" smtClean="0">
                <a:hlinkClick r:id="rId6"/>
              </a:rPr>
              <a:t>USMCA Implementation Act (Public Law No: 116-113)</a:t>
            </a:r>
            <a:endParaRPr lang="en-US" dirty="0" smtClean="0"/>
          </a:p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None/>
            </a:pPr>
            <a:r>
              <a:rPr lang="en-US" i="1" dirty="0" smtClean="0"/>
              <a:t>USMCA Regulations</a:t>
            </a:r>
            <a:endParaRPr lang="en-US" i="1" dirty="0" smtClean="0">
              <a:solidFill>
                <a:srgbClr val="777777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hlinkClick r:id="rId7"/>
              </a:rPr>
              <a:t>Uniform Regulations</a:t>
            </a:r>
            <a:r>
              <a:rPr lang="en-US" dirty="0" smtClean="0"/>
              <a:t>, mutually agreed upon with Mexico and Canada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Domestic Regulations (New 19 CFR Part 182) </a:t>
            </a: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(Pending)</a:t>
            </a:r>
            <a:endParaRPr lang="en-US" dirty="0" smtClean="0"/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Interim for 1</a:t>
            </a:r>
            <a:r>
              <a:rPr lang="en-US" baseline="30000" dirty="0" smtClean="0"/>
              <a:t>st</a:t>
            </a:r>
            <a:r>
              <a:rPr lang="en-US" dirty="0" smtClean="0"/>
              <a:t> Year After EIF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Permanent After Year 1 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None/>
            </a:pPr>
            <a:r>
              <a:rPr lang="en-US" dirty="0" smtClean="0"/>
              <a:t>HTSUS General Note 11 </a:t>
            </a: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(Pending)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8790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6A433F-F7C7-4B33-B9F0-AA9A366C7EC0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1200" b="1" dirty="0" smtClean="0"/>
              <a:t>USMCA Center</a:t>
            </a:r>
            <a:endParaRPr lang="en-US" sz="1200" b="1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4743" y="167398"/>
            <a:ext cx="8120794" cy="47027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USMCA Resources</a:t>
            </a:r>
          </a:p>
        </p:txBody>
      </p:sp>
      <p:pic>
        <p:nvPicPr>
          <p:cNvPr id="18" name="Picture 17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l="32305" t="16714" r="33745" b="5410"/>
          <a:stretch/>
        </p:blipFill>
        <p:spPr>
          <a:xfrm>
            <a:off x="6474409" y="2308553"/>
            <a:ext cx="2361014" cy="3456447"/>
          </a:xfrm>
          <a:prstGeom prst="rect">
            <a:avLst/>
          </a:prstGeom>
        </p:spPr>
      </p:pic>
      <p:pic>
        <p:nvPicPr>
          <p:cNvPr id="19" name="Picture 18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l="32305" t="16714" r="33745" b="5410"/>
          <a:stretch/>
        </p:blipFill>
        <p:spPr>
          <a:xfrm>
            <a:off x="6246200" y="2087197"/>
            <a:ext cx="2414651" cy="3534970"/>
          </a:xfrm>
          <a:prstGeom prst="rect">
            <a:avLst/>
          </a:prstGeom>
        </p:spPr>
      </p:pic>
      <p:pic>
        <p:nvPicPr>
          <p:cNvPr id="20" name="Picture 19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l="32305" t="16714" r="33745" b="5410"/>
          <a:stretch/>
        </p:blipFill>
        <p:spPr>
          <a:xfrm>
            <a:off x="6033975" y="1922697"/>
            <a:ext cx="2446283" cy="3581278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5733967" y="2597293"/>
            <a:ext cx="2511239" cy="3434940"/>
            <a:chOff x="-3549983" y="3155823"/>
            <a:chExt cx="1886283" cy="2898468"/>
          </a:xfrm>
        </p:grpSpPr>
        <p:sp>
          <p:nvSpPr>
            <p:cNvPr id="22" name="Rectangle 21"/>
            <p:cNvSpPr/>
            <p:nvPr/>
          </p:nvSpPr>
          <p:spPr>
            <a:xfrm>
              <a:off x="-3549983" y="3155823"/>
              <a:ext cx="1886283" cy="2898468"/>
            </a:xfrm>
            <a:prstGeom prst="rect">
              <a:avLst/>
            </a:prstGeom>
            <a:solidFill>
              <a:srgbClr val="103B63"/>
            </a:solidFill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3" name="Picture 22">
              <a:hlinkClick r:id="rId2"/>
            </p:cNvPr>
            <p:cNvPicPr>
              <a:picLocks noChangeAspect="1"/>
            </p:cNvPicPr>
            <p:nvPr/>
          </p:nvPicPr>
          <p:blipFill rotWithShape="1">
            <a:blip r:embed="rId4"/>
            <a:srcRect l="12911" t="17246" r="55075" b="60796"/>
            <a:stretch/>
          </p:blipFill>
          <p:spPr>
            <a:xfrm>
              <a:off x="-3549983" y="3155823"/>
              <a:ext cx="1581483" cy="692277"/>
            </a:xfrm>
            <a:prstGeom prst="rect">
              <a:avLst/>
            </a:prstGeom>
            <a:ln w="19050">
              <a:noFill/>
            </a:ln>
          </p:spPr>
        </p:pic>
        <p:sp>
          <p:nvSpPr>
            <p:cNvPr id="24" name="Rectangle 23"/>
            <p:cNvSpPr/>
            <p:nvPr/>
          </p:nvSpPr>
          <p:spPr>
            <a:xfrm>
              <a:off x="-3457348" y="4558673"/>
              <a:ext cx="1673039" cy="8771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The US-Mexico-Canada Agreement (USMCA)</a:t>
              </a:r>
            </a:p>
            <a:p>
              <a:pPr>
                <a:spcBef>
                  <a:spcPts val="600"/>
                </a:spcBef>
              </a:pPr>
              <a:r>
                <a:rPr lang="en-US" sz="1100" dirty="0">
                  <a:solidFill>
                    <a:schemeClr val="bg1"/>
                  </a:solidFill>
                </a:rPr>
                <a:t>Interim Implementing Instructions</a:t>
              </a:r>
            </a:p>
          </p:txBody>
        </p:sp>
      </p:grpSp>
      <p:sp>
        <p:nvSpPr>
          <p:cNvPr id="25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5986" y="1656378"/>
            <a:ext cx="5237654" cy="3898701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CBP </a:t>
            </a:r>
            <a:r>
              <a:rPr lang="en-US" dirty="0" smtClean="0"/>
              <a:t>OT </a:t>
            </a:r>
            <a:r>
              <a:rPr lang="en-US" dirty="0" smtClean="0"/>
              <a:t>released updated </a:t>
            </a:r>
            <a:r>
              <a:rPr lang="en-US" i="1" dirty="0">
                <a:hlinkClick r:id="rId5"/>
              </a:rPr>
              <a:t>USMCA Interim Implementing Instructions </a:t>
            </a:r>
            <a:r>
              <a:rPr lang="en-US" dirty="0"/>
              <a:t>on </a:t>
            </a:r>
            <a:r>
              <a:rPr lang="en-US" b="1" dirty="0" smtClean="0"/>
              <a:t>June 16, </a:t>
            </a:r>
            <a:r>
              <a:rPr lang="en-US" b="1" dirty="0" smtClean="0"/>
              <a:t>2020</a:t>
            </a:r>
            <a:r>
              <a:rPr lang="en-US" dirty="0" smtClean="0">
                <a:solidFill>
                  <a:srgbClr val="7030A0"/>
                </a:solidFill>
              </a:rPr>
              <a:t> to </a:t>
            </a:r>
            <a:r>
              <a:rPr lang="en-US" dirty="0" smtClean="0"/>
              <a:t>support trade implementation preparations</a:t>
            </a:r>
          </a:p>
          <a:p>
            <a:pPr marL="514350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dirty="0" smtClean="0"/>
              <a:t>Contains contributions from the U.S. Dept. </a:t>
            </a:r>
            <a:br>
              <a:rPr lang="en-US" dirty="0" smtClean="0"/>
            </a:br>
            <a:r>
              <a:rPr lang="en-US" dirty="0" smtClean="0"/>
              <a:t>of Labor, Wage and Hour Division, regarding Labor Value Content </a:t>
            </a:r>
          </a:p>
          <a:p>
            <a:pPr marL="514350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dirty="0" smtClean="0"/>
              <a:t>Will</a:t>
            </a:r>
            <a:r>
              <a:rPr lang="en-US" b="1" dirty="0" smtClean="0"/>
              <a:t> </a:t>
            </a:r>
            <a:r>
              <a:rPr lang="en-US" dirty="0"/>
              <a:t>be </a:t>
            </a:r>
            <a:r>
              <a:rPr lang="en-US" dirty="0" smtClean="0"/>
              <a:t>subsequently updated </a:t>
            </a:r>
            <a:r>
              <a:rPr lang="en-US" dirty="0"/>
              <a:t>to </a:t>
            </a:r>
            <a:r>
              <a:rPr lang="en-US" dirty="0" smtClean="0"/>
              <a:t>reflect the pending </a:t>
            </a:r>
            <a:r>
              <a:rPr lang="en-US" dirty="0" smtClean="0"/>
              <a:t>GN </a:t>
            </a:r>
            <a:r>
              <a:rPr lang="en-US" dirty="0" smtClean="0"/>
              <a:t>11.  </a:t>
            </a:r>
            <a:endParaRPr lang="en-US" dirty="0"/>
          </a:p>
          <a:p>
            <a:pPr marL="514350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dirty="0"/>
              <a:t>Final Implementing Instructions will be available no later than </a:t>
            </a:r>
            <a:r>
              <a:rPr lang="en-US" b="1" dirty="0"/>
              <a:t>July 1, </a:t>
            </a:r>
            <a:r>
              <a:rPr lang="en-US" b="1" dirty="0" smtClean="0"/>
              <a:t>2020</a:t>
            </a:r>
            <a:endParaRPr lang="en-US" b="1" dirty="0"/>
          </a:p>
        </p:txBody>
      </p:sp>
      <p:pic>
        <p:nvPicPr>
          <p:cNvPr id="29" name="Picture 28"/>
          <p:cNvPicPr>
            <a:picLocks/>
          </p:cNvPicPr>
          <p:nvPr/>
        </p:nvPicPr>
        <p:blipFill>
          <a:blip r:embed="rId6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066" y="895372"/>
            <a:ext cx="685799" cy="68580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308892" y="987136"/>
            <a:ext cx="55458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Interim and Final Implementing Instructions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375987" y="1473511"/>
            <a:ext cx="5303520" cy="0"/>
          </a:xfrm>
          <a:prstGeom prst="line">
            <a:avLst/>
          </a:prstGeom>
          <a:ln w="38100">
            <a:solidFill>
              <a:srgbClr val="448B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546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18444" y="2883032"/>
            <a:ext cx="4855520" cy="523520"/>
          </a:xfrm>
        </p:spPr>
        <p:txBody>
          <a:bodyPr/>
          <a:lstStyle/>
          <a:p>
            <a:r>
              <a:rPr lang="en-US" sz="3200" b="1" dirty="0" smtClean="0"/>
              <a:t>USMCA Background and Overview</a:t>
            </a:r>
            <a:r>
              <a:rPr lang="en-US" sz="3200" b="1" dirty="0"/>
              <a:t/>
            </a:r>
            <a:br>
              <a:rPr lang="en-US" sz="3200" b="1" dirty="0"/>
            </a:br>
            <a:endParaRPr lang="en-US" sz="32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6A433F-F7C7-4B33-B9F0-AA9A366C7EC0}" type="slidenum">
              <a:rPr lang="en-US" sz="10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3</a:t>
            </a:fld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1200" b="1" dirty="0"/>
              <a:t>USMCA Center</a:t>
            </a:r>
          </a:p>
        </p:txBody>
      </p:sp>
    </p:spTree>
    <p:extLst>
      <p:ext uri="{BB962C8B-B14F-4D97-AF65-F5344CB8AC3E}">
        <p14:creationId xmlns:p14="http://schemas.microsoft.com/office/powerpoint/2010/main" val="23310247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6A433F-F7C7-4B33-B9F0-AA9A366C7EC0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1200" b="1" dirty="0" smtClean="0"/>
              <a:t>USMCA Center</a:t>
            </a:r>
            <a:endParaRPr lang="en-US" sz="1200" b="1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4743" y="167398"/>
            <a:ext cx="8120794" cy="47027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USMCA Resources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411480" y="1684289"/>
            <a:ext cx="8321040" cy="0"/>
          </a:xfrm>
          <a:prstGeom prst="line">
            <a:avLst/>
          </a:prstGeom>
          <a:ln w="38100">
            <a:solidFill>
              <a:srgbClr val="448B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11480" y="1837238"/>
            <a:ext cx="5052748" cy="168778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P</a:t>
            </a:r>
            <a:r>
              <a:rPr lang="en-US" dirty="0" smtClean="0"/>
              <a:t>ress </a:t>
            </a:r>
            <a:r>
              <a:rPr lang="en-US" dirty="0"/>
              <a:t>releases and </a:t>
            </a:r>
            <a:r>
              <a:rPr lang="en-US" dirty="0" smtClean="0"/>
              <a:t>press engagements on USMCA Implementation arranged by CBP </a:t>
            </a:r>
            <a:r>
              <a:rPr lang="en-US" dirty="0"/>
              <a:t>Office of Public Affairs (OPA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08577" y="1230058"/>
            <a:ext cx="55366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Press Releases / Media Engagement</a:t>
            </a:r>
          </a:p>
        </p:txBody>
      </p:sp>
      <p:pic>
        <p:nvPicPr>
          <p:cNvPr id="27" name="Picture 26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838" y="1846378"/>
            <a:ext cx="3098642" cy="1735913"/>
          </a:xfrm>
          <a:prstGeom prst="rect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</p:pic>
      <p:sp>
        <p:nvSpPr>
          <p:cNvPr id="29" name="Text Placeholder 8"/>
          <p:cNvSpPr txBox="1">
            <a:spLocks/>
          </p:cNvSpPr>
          <p:nvPr/>
        </p:nvSpPr>
        <p:spPr>
          <a:xfrm>
            <a:off x="411479" y="4332834"/>
            <a:ext cx="5017737" cy="16877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The USMCA Center is creating up to six videos to provide compliance guidance and resource </a:t>
            </a:r>
            <a:r>
              <a:rPr lang="en-US" dirty="0" smtClean="0"/>
              <a:t>navigation</a:t>
            </a: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Videos will be posted to CBP.gov and distributed widely to our trade </a:t>
            </a:r>
            <a:r>
              <a:rPr lang="en-US" dirty="0" smtClean="0"/>
              <a:t>stakeholders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308576" y="3757184"/>
            <a:ext cx="55016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Informational Videos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411480" y="4221546"/>
            <a:ext cx="8321040" cy="0"/>
          </a:xfrm>
          <a:prstGeom prst="line">
            <a:avLst/>
          </a:prstGeom>
          <a:ln w="38100">
            <a:solidFill>
              <a:srgbClr val="448B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1">
            <a:hlinkClick r:id="rId4"/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4"/>
          <a:stretch/>
        </p:blipFill>
        <p:spPr>
          <a:xfrm>
            <a:off x="5591838" y="4406169"/>
            <a:ext cx="3098642" cy="1666275"/>
          </a:xfrm>
          <a:prstGeom prst="rect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</p:pic>
      <p:pic>
        <p:nvPicPr>
          <p:cNvPr id="18" name="Picture 17"/>
          <p:cNvPicPr>
            <a:picLocks/>
          </p:cNvPicPr>
          <p:nvPr/>
        </p:nvPicPr>
        <p:blipFill>
          <a:blip r:embed="rId6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066" y="895372"/>
            <a:ext cx="685799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14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6A433F-F7C7-4B33-B9F0-AA9A366C7EC0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1200" b="1" dirty="0" smtClean="0"/>
              <a:t>USMCA Center</a:t>
            </a:r>
            <a:endParaRPr lang="en-US" sz="1200" b="1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4743" y="167398"/>
            <a:ext cx="8120794" cy="47027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USMCA Resources</a:t>
            </a:r>
          </a:p>
        </p:txBody>
      </p:sp>
      <p:sp>
        <p:nvSpPr>
          <p:cNvPr id="28" name="Text Placeholder 8"/>
          <p:cNvSpPr txBox="1">
            <a:spLocks/>
          </p:cNvSpPr>
          <p:nvPr/>
        </p:nvSpPr>
        <p:spPr>
          <a:xfrm>
            <a:off x="411479" y="1815118"/>
            <a:ext cx="5443220" cy="16877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CBP </a:t>
            </a:r>
            <a:r>
              <a:rPr lang="en-US" dirty="0" smtClean="0"/>
              <a:t>OT is </a:t>
            </a:r>
            <a:r>
              <a:rPr lang="en-US" dirty="0"/>
              <a:t>developing factsheets highlighting key provision updates and providing side-by-side comparison of the USMCA and </a:t>
            </a:r>
            <a:r>
              <a:rPr lang="en-US" dirty="0" smtClean="0"/>
              <a:t>NAFTA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335742" y="1197428"/>
            <a:ext cx="5474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Factsheets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411480" y="1665730"/>
            <a:ext cx="8321040" cy="0"/>
          </a:xfrm>
          <a:prstGeom prst="line">
            <a:avLst/>
          </a:prstGeom>
          <a:ln w="38100">
            <a:solidFill>
              <a:srgbClr val="448B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411480" y="3972787"/>
            <a:ext cx="8321040" cy="0"/>
          </a:xfrm>
          <a:prstGeom prst="line">
            <a:avLst/>
          </a:prstGeom>
          <a:ln w="38100">
            <a:solidFill>
              <a:srgbClr val="448B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35742" y="4096917"/>
            <a:ext cx="4947458" cy="168778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The USMCA Center </a:t>
            </a:r>
            <a:r>
              <a:rPr lang="en-US" dirty="0" smtClean="0"/>
              <a:t>maintains </a:t>
            </a:r>
            <a:r>
              <a:rPr lang="en-US" dirty="0"/>
              <a:t>a </a:t>
            </a:r>
            <a:r>
              <a:rPr lang="en-US" dirty="0" smtClean="0"/>
              <a:t>FAQ page with questions </a:t>
            </a:r>
            <a:r>
              <a:rPr lang="en-US" dirty="0"/>
              <a:t>received from the </a:t>
            </a:r>
            <a:r>
              <a:rPr lang="en-US" dirty="0" smtClean="0"/>
              <a:t>Trade</a:t>
            </a: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Recommended as the first and fastest resources to resolves inquiries</a:t>
            </a: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Information is continuously updated 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308892" y="3508425"/>
            <a:ext cx="5501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Frequently Asked Questions (FAQs)</a:t>
            </a:r>
          </a:p>
        </p:txBody>
      </p:sp>
      <p:pic>
        <p:nvPicPr>
          <p:cNvPr id="40" name="Picture 39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t="-1" b="21696"/>
          <a:stretch/>
        </p:blipFill>
        <p:spPr>
          <a:xfrm>
            <a:off x="5602348" y="4188522"/>
            <a:ext cx="3098642" cy="1980476"/>
          </a:xfrm>
          <a:prstGeom prst="rect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</p:pic>
      <p:grpSp>
        <p:nvGrpSpPr>
          <p:cNvPr id="2" name="Group 1"/>
          <p:cNvGrpSpPr/>
          <p:nvPr/>
        </p:nvGrpSpPr>
        <p:grpSpPr>
          <a:xfrm>
            <a:off x="6100575" y="1800769"/>
            <a:ext cx="2651760" cy="1554480"/>
            <a:chOff x="5454728" y="1907094"/>
            <a:chExt cx="3018659" cy="1875113"/>
          </a:xfrm>
        </p:grpSpPr>
        <p:pic>
          <p:nvPicPr>
            <p:cNvPr id="19" name="Picture 8" descr="\\MAGNUM\Projects\Microsoft\Cloud Power FY12\Design\Icons\PNGs\Cross Platform.png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6026257" y="1907094"/>
              <a:ext cx="1875601" cy="1875113"/>
            </a:xfrm>
            <a:prstGeom prst="rect">
              <a:avLst/>
            </a:prstGeom>
            <a:noFill/>
          </p:spPr>
        </p:pic>
        <p:pic>
          <p:nvPicPr>
            <p:cNvPr id="20" name="Picture 19" descr="File:NAFTA logo.svg - Wikipedia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4728" y="2736891"/>
              <a:ext cx="1211196" cy="990628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363" t="4807" r="18363" b="34730"/>
            <a:stretch/>
          </p:blipFill>
          <p:spPr>
            <a:xfrm>
              <a:off x="7425757" y="1961649"/>
              <a:ext cx="1047630" cy="1030168"/>
            </a:xfrm>
            <a:prstGeom prst="rect">
              <a:avLst/>
            </a:prstGeom>
          </p:spPr>
        </p:pic>
      </p:grpSp>
      <p:pic>
        <p:nvPicPr>
          <p:cNvPr id="24" name="Picture 23"/>
          <p:cNvPicPr>
            <a:picLocks/>
          </p:cNvPicPr>
          <p:nvPr/>
        </p:nvPicPr>
        <p:blipFill>
          <a:blip r:embed="rId7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066" y="895372"/>
            <a:ext cx="685799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85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/>
          </p:cNvPicPr>
          <p:nvPr/>
        </p:nvPicPr>
        <p:blipFill>
          <a:blip r:embed="rId2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683" y="895372"/>
            <a:ext cx="685800" cy="6858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6A433F-F7C7-4B33-B9F0-AA9A366C7EC0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1200" b="1" dirty="0" smtClean="0"/>
              <a:t>USMCA Center</a:t>
            </a:r>
            <a:endParaRPr lang="en-US" sz="1200" b="1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4743" y="167398"/>
            <a:ext cx="8120794" cy="47027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USMCA Resources</a:t>
            </a:r>
          </a:p>
        </p:txBody>
      </p:sp>
      <p:sp>
        <p:nvSpPr>
          <p:cNvPr id="18" name="Text Placeholder 8"/>
          <p:cNvSpPr txBox="1">
            <a:spLocks/>
          </p:cNvSpPr>
          <p:nvPr/>
        </p:nvSpPr>
        <p:spPr>
          <a:xfrm>
            <a:off x="310231" y="1790390"/>
            <a:ext cx="5544468" cy="16877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dirty="0"/>
              <a:t>B</a:t>
            </a:r>
            <a:r>
              <a:rPr lang="en-US" sz="1600" dirty="0" smtClean="0"/>
              <a:t>inding </a:t>
            </a:r>
            <a:r>
              <a:rPr lang="en-US" sz="1600" dirty="0"/>
              <a:t>advance rulings and other legal </a:t>
            </a:r>
            <a:r>
              <a:rPr lang="en-US" sz="1600" dirty="0" smtClean="0"/>
              <a:t>decisions issued by CBP </a:t>
            </a:r>
            <a:r>
              <a:rPr lang="en-US" sz="1600" dirty="0"/>
              <a:t>in connection with the importation of </a:t>
            </a:r>
            <a:r>
              <a:rPr lang="en-US" sz="1600" dirty="0" smtClean="0"/>
              <a:t>merchandise </a:t>
            </a:r>
            <a:r>
              <a:rPr lang="en-US" sz="1600" dirty="0"/>
              <a:t>into the United States, including under </a:t>
            </a:r>
            <a:r>
              <a:rPr lang="en-US" sz="1600" dirty="0" smtClean="0"/>
              <a:t>special </a:t>
            </a:r>
            <a:r>
              <a:rPr lang="en-US" sz="1600" dirty="0"/>
              <a:t>programs like trade agreements and special </a:t>
            </a:r>
            <a:r>
              <a:rPr lang="en-US" sz="1600" dirty="0" smtClean="0"/>
              <a:t>trade </a:t>
            </a:r>
            <a:r>
              <a:rPr lang="en-US" sz="1600" dirty="0"/>
              <a:t>legislation (</a:t>
            </a:r>
            <a:r>
              <a:rPr lang="en-US" sz="1600" u="sng" dirty="0">
                <a:hlinkClick r:id="rId4"/>
              </a:rPr>
              <a:t>www.cbp.gov/trade/rulings</a:t>
            </a:r>
            <a:r>
              <a:rPr lang="en-US" sz="1600" u="sng" dirty="0"/>
              <a:t>).</a:t>
            </a:r>
            <a:endParaRPr lang="en-US" sz="16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dirty="0"/>
              <a:t>Advance rulings provide the trade community with a </a:t>
            </a:r>
            <a:r>
              <a:rPr lang="en-US" sz="1600" dirty="0" smtClean="0"/>
              <a:t>transparent </a:t>
            </a:r>
            <a:r>
              <a:rPr lang="en-US" sz="1600" dirty="0"/>
              <a:t>and efficient means of understanding </a:t>
            </a:r>
            <a:r>
              <a:rPr lang="en-US" sz="1600" dirty="0" smtClean="0"/>
              <a:t>how </a:t>
            </a:r>
            <a:r>
              <a:rPr lang="en-US" sz="1600" dirty="0"/>
              <a:t>CBP will treat a prospective import or carrier </a:t>
            </a:r>
            <a:r>
              <a:rPr lang="en-US" sz="1600" dirty="0" smtClean="0"/>
              <a:t>transaction</a:t>
            </a:r>
            <a:endParaRPr lang="en-US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308890" y="1257619"/>
            <a:ext cx="55013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Binding Advance Rulings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411480" y="1728203"/>
            <a:ext cx="8321040" cy="0"/>
          </a:xfrm>
          <a:prstGeom prst="line">
            <a:avLst/>
          </a:prstGeom>
          <a:ln w="38100">
            <a:solidFill>
              <a:srgbClr val="448B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11480" y="4702109"/>
            <a:ext cx="8321040" cy="0"/>
          </a:xfrm>
          <a:prstGeom prst="line">
            <a:avLst/>
          </a:prstGeom>
          <a:ln w="38100">
            <a:solidFill>
              <a:srgbClr val="448B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06487" y="4828667"/>
            <a:ext cx="5800023" cy="852263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dirty="0">
                <a:hlinkClick r:id="rId5"/>
              </a:rPr>
              <a:t>CSMS</a:t>
            </a:r>
            <a:r>
              <a:rPr lang="en-US" sz="1600" dirty="0"/>
              <a:t> is one of CBP’s methods for communicating to our trade partners relating to news and updates on </a:t>
            </a:r>
            <a:r>
              <a:rPr lang="en-US" sz="1600" dirty="0" smtClean="0"/>
              <a:t>the Automated </a:t>
            </a:r>
            <a:r>
              <a:rPr lang="en-US" sz="1600" dirty="0"/>
              <a:t>Commercial Environment (ACE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sp>
        <p:nvSpPr>
          <p:cNvPr id="25" name="TextBox 24"/>
          <p:cNvSpPr txBox="1"/>
          <p:nvPr/>
        </p:nvSpPr>
        <p:spPr>
          <a:xfrm>
            <a:off x="308891" y="4235782"/>
            <a:ext cx="5526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Cargo System Messaging Service</a:t>
            </a:r>
          </a:p>
        </p:txBody>
      </p:sp>
      <p:pic>
        <p:nvPicPr>
          <p:cNvPr id="2" name="Picture 1">
            <a:hlinkClick r:id="rId4"/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7" r="25640"/>
          <a:stretch/>
        </p:blipFill>
        <p:spPr>
          <a:xfrm>
            <a:off x="5961580" y="1934113"/>
            <a:ext cx="2739410" cy="1607258"/>
          </a:xfrm>
          <a:prstGeom prst="rect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</p:pic>
      <p:pic>
        <p:nvPicPr>
          <p:cNvPr id="8" name="Picture 7">
            <a:hlinkClick r:id="rId5"/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" r="1976"/>
          <a:stretch/>
        </p:blipFill>
        <p:spPr>
          <a:xfrm>
            <a:off x="6106510" y="4868124"/>
            <a:ext cx="2604990" cy="1371814"/>
          </a:xfrm>
          <a:prstGeom prst="rect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11493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6A433F-F7C7-4B33-B9F0-AA9A366C7EC0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1200" b="1" dirty="0" smtClean="0"/>
              <a:t>USMCA Center</a:t>
            </a:r>
            <a:endParaRPr lang="en-US" sz="1200" b="1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4743" y="167398"/>
            <a:ext cx="8120794" cy="47027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USMCA Resources</a:t>
            </a:r>
          </a:p>
        </p:txBody>
      </p:sp>
      <p:sp>
        <p:nvSpPr>
          <p:cNvPr id="18" name="Text Placeholder 8"/>
          <p:cNvSpPr txBox="1">
            <a:spLocks/>
          </p:cNvSpPr>
          <p:nvPr/>
        </p:nvSpPr>
        <p:spPr>
          <a:xfrm>
            <a:off x="307100" y="1700123"/>
            <a:ext cx="5336318" cy="128541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M</a:t>
            </a:r>
            <a:r>
              <a:rPr lang="en-US" dirty="0" smtClean="0"/>
              <a:t>onthly </a:t>
            </a:r>
            <a:r>
              <a:rPr lang="en-US" dirty="0">
                <a:hlinkClick r:id="rId2"/>
              </a:rPr>
              <a:t>Trade News Snapshot </a:t>
            </a:r>
            <a:r>
              <a:rPr lang="en-US" dirty="0"/>
              <a:t>is an overview of the latest updates on trade enforcement and facilitation </a:t>
            </a:r>
            <a:r>
              <a:rPr lang="en-US" dirty="0" smtClean="0"/>
              <a:t>milestones – it highlights </a:t>
            </a:r>
            <a:r>
              <a:rPr lang="en-US" dirty="0"/>
              <a:t>CBP’s important trade programs, initiatives, and operations for our trade partners and the </a:t>
            </a:r>
            <a:r>
              <a:rPr lang="en-US" dirty="0" smtClean="0"/>
              <a:t>public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07100" y="1169241"/>
            <a:ext cx="55031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CBP Trade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Snapshot Articles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422977" y="1664529"/>
            <a:ext cx="5212080" cy="0"/>
          </a:xfrm>
          <a:prstGeom prst="line">
            <a:avLst/>
          </a:prstGeom>
          <a:ln w="38100">
            <a:solidFill>
              <a:srgbClr val="448B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08701" y="5618564"/>
            <a:ext cx="5212080" cy="0"/>
          </a:xfrm>
          <a:prstGeom prst="line">
            <a:avLst/>
          </a:prstGeom>
          <a:ln w="38100">
            <a:solidFill>
              <a:srgbClr val="448B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07100" y="5677862"/>
            <a:ext cx="5457737" cy="852263"/>
          </a:xfrm>
        </p:spPr>
        <p:txBody>
          <a:bodyPr numCol="2"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dirty="0">
                <a:hlinkClick r:id="rId3"/>
              </a:rPr>
              <a:t>Facebook</a:t>
            </a:r>
            <a:endParaRPr lang="en-US" sz="16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dirty="0">
                <a:hlinkClick r:id="rId3"/>
              </a:rPr>
              <a:t>Instagram</a:t>
            </a:r>
            <a:r>
              <a:rPr lang="en-US" sz="1600" dirty="0"/>
              <a:t> (CBPGov)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dirty="0">
                <a:hlinkClick r:id="rId3"/>
              </a:rPr>
              <a:t>Twitter</a:t>
            </a:r>
            <a:r>
              <a:rPr lang="en-US" sz="1600" dirty="0"/>
              <a:t> (@CBPTradeGov)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dirty="0">
                <a:hlinkClick r:id="rId3"/>
              </a:rPr>
              <a:t>YouTube </a:t>
            </a:r>
            <a:endParaRPr lang="en-US" sz="1600" dirty="0"/>
          </a:p>
        </p:txBody>
      </p:sp>
      <p:sp>
        <p:nvSpPr>
          <p:cNvPr id="25" name="TextBox 24"/>
          <p:cNvSpPr txBox="1"/>
          <p:nvPr/>
        </p:nvSpPr>
        <p:spPr>
          <a:xfrm>
            <a:off x="307099" y="5152237"/>
            <a:ext cx="5528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Social Media</a:t>
            </a:r>
          </a:p>
        </p:txBody>
      </p:sp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203" y="1680491"/>
            <a:ext cx="2907286" cy="1693174"/>
          </a:xfrm>
          <a:prstGeom prst="rect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</p:pic>
      <p:cxnSp>
        <p:nvCxnSpPr>
          <p:cNvPr id="21" name="Straight Connector 20"/>
          <p:cNvCxnSpPr/>
          <p:nvPr/>
        </p:nvCxnSpPr>
        <p:spPr>
          <a:xfrm>
            <a:off x="408701" y="4050787"/>
            <a:ext cx="5212080" cy="0"/>
          </a:xfrm>
          <a:prstGeom prst="line">
            <a:avLst/>
          </a:prstGeom>
          <a:ln w="38100">
            <a:solidFill>
              <a:srgbClr val="448B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07099" y="3584457"/>
            <a:ext cx="55366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CBP Information Center</a:t>
            </a:r>
          </a:p>
        </p:txBody>
      </p:sp>
      <p:sp>
        <p:nvSpPr>
          <p:cNvPr id="29" name="Text Placeholder 8"/>
          <p:cNvSpPr txBox="1">
            <a:spLocks/>
          </p:cNvSpPr>
          <p:nvPr/>
        </p:nvSpPr>
        <p:spPr>
          <a:xfrm>
            <a:off x="307099" y="4123740"/>
            <a:ext cx="4990431" cy="8522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dirty="0">
                <a:hlinkClick r:id="rId3"/>
              </a:rPr>
              <a:t>AskCBP Search </a:t>
            </a:r>
            <a:r>
              <a:rPr lang="en-US" sz="1600" dirty="0" smtClean="0">
                <a:hlinkClick r:id="rId3"/>
              </a:rPr>
              <a:t>Engine</a:t>
            </a:r>
            <a:r>
              <a:rPr lang="en-US" sz="1600" dirty="0"/>
              <a:t> – </a:t>
            </a:r>
            <a:r>
              <a:rPr lang="en-US" sz="1600" dirty="0" smtClean="0">
                <a:hlinkClick r:id="rId5"/>
              </a:rPr>
              <a:t>https://help.CBP.gov/</a:t>
            </a:r>
            <a:endParaRPr lang="en-US" sz="1600" dirty="0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dirty="0"/>
              <a:t>CBP Call Center </a:t>
            </a:r>
            <a:r>
              <a:rPr lang="en-US" sz="1600" dirty="0" smtClean="0"/>
              <a:t>– (877</a:t>
            </a:r>
            <a:r>
              <a:rPr lang="en-US" sz="1600" dirty="0"/>
              <a:t>) </a:t>
            </a:r>
            <a:r>
              <a:rPr lang="en-US" sz="1600" dirty="0" smtClean="0"/>
              <a:t>227-5511</a:t>
            </a:r>
            <a:endParaRPr lang="en-US" sz="1600" dirty="0"/>
          </a:p>
        </p:txBody>
      </p:sp>
      <p:pic>
        <p:nvPicPr>
          <p:cNvPr id="7" name="Picture 6">
            <a:hlinkClick r:id="rId6"/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8" b="7550"/>
          <a:stretch/>
        </p:blipFill>
        <p:spPr>
          <a:xfrm>
            <a:off x="5828338" y="3742982"/>
            <a:ext cx="2915310" cy="1696795"/>
          </a:xfrm>
          <a:prstGeom prst="rect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</p:pic>
      <p:grpSp>
        <p:nvGrpSpPr>
          <p:cNvPr id="6" name="Group 5"/>
          <p:cNvGrpSpPr/>
          <p:nvPr/>
        </p:nvGrpSpPr>
        <p:grpSpPr>
          <a:xfrm>
            <a:off x="2102712" y="5104390"/>
            <a:ext cx="1688168" cy="482600"/>
            <a:chOff x="5725922" y="5507383"/>
            <a:chExt cx="1688168" cy="482600"/>
          </a:xfrm>
        </p:grpSpPr>
        <p:pic>
          <p:nvPicPr>
            <p:cNvPr id="30" name="Picture 29">
              <a:hlinkClick r:id="rId3"/>
            </p:cNvPr>
            <p:cNvPicPr>
              <a:picLocks noChangeAspect="1"/>
            </p:cNvPicPr>
            <p:nvPr/>
          </p:nvPicPr>
          <p:blipFill rotWithShape="1">
            <a:blip r:embed="rId8">
              <a:extLst/>
            </a:blip>
            <a:srcRect l="80961" t="23550" r="16074" b="71473"/>
            <a:stretch/>
          </p:blipFill>
          <p:spPr>
            <a:xfrm>
              <a:off x="6148549" y="5532783"/>
              <a:ext cx="484496" cy="457200"/>
            </a:xfrm>
            <a:prstGeom prst="rect">
              <a:avLst/>
            </a:prstGeom>
          </p:spPr>
        </p:pic>
        <p:pic>
          <p:nvPicPr>
            <p:cNvPr id="31" name="Picture 30">
              <a:hlinkClick r:id="rId3"/>
            </p:cNvPr>
            <p:cNvPicPr>
              <a:picLocks noChangeAspect="1"/>
            </p:cNvPicPr>
            <p:nvPr/>
          </p:nvPicPr>
          <p:blipFill rotWithShape="1">
            <a:blip r:embed="rId8">
              <a:extLst/>
            </a:blip>
            <a:srcRect l="77913" t="23401" r="19122" b="71622"/>
            <a:stretch/>
          </p:blipFill>
          <p:spPr>
            <a:xfrm>
              <a:off x="5725922" y="5507383"/>
              <a:ext cx="484496" cy="457200"/>
            </a:xfrm>
            <a:prstGeom prst="rect">
              <a:avLst/>
            </a:prstGeom>
          </p:spPr>
        </p:pic>
        <p:pic>
          <p:nvPicPr>
            <p:cNvPr id="32" name="Picture 31">
              <a:hlinkClick r:id="rId3"/>
            </p:cNvPr>
            <p:cNvPicPr>
              <a:picLocks noChangeAspect="1"/>
            </p:cNvPicPr>
            <p:nvPr/>
          </p:nvPicPr>
          <p:blipFill rotWithShape="1">
            <a:blip r:embed="rId8">
              <a:extLst/>
            </a:blip>
            <a:srcRect l="86724" t="23550" r="10311" b="71473"/>
            <a:stretch/>
          </p:blipFill>
          <p:spPr>
            <a:xfrm>
              <a:off x="6545883" y="5532783"/>
              <a:ext cx="484496" cy="457200"/>
            </a:xfrm>
            <a:prstGeom prst="rect">
              <a:avLst/>
            </a:prstGeom>
          </p:spPr>
        </p:pic>
        <p:pic>
          <p:nvPicPr>
            <p:cNvPr id="33" name="Picture 32">
              <a:hlinkClick r:id="rId3"/>
            </p:cNvPr>
            <p:cNvPicPr>
              <a:picLocks noChangeAspect="1"/>
            </p:cNvPicPr>
            <p:nvPr/>
          </p:nvPicPr>
          <p:blipFill rotWithShape="1">
            <a:blip r:embed="rId8">
              <a:extLst/>
            </a:blip>
            <a:srcRect l="92457" t="23401" r="4578" b="71622"/>
            <a:stretch/>
          </p:blipFill>
          <p:spPr>
            <a:xfrm>
              <a:off x="6962312" y="5515666"/>
              <a:ext cx="451778" cy="457200"/>
            </a:xfrm>
            <a:prstGeom prst="rect">
              <a:avLst/>
            </a:prstGeom>
          </p:spPr>
        </p:pic>
      </p:grpSp>
      <p:pic>
        <p:nvPicPr>
          <p:cNvPr id="26" name="Picture 25"/>
          <p:cNvPicPr>
            <a:picLocks/>
          </p:cNvPicPr>
          <p:nvPr/>
        </p:nvPicPr>
        <p:blipFill>
          <a:blip r:embed="rId9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683" y="895372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40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6A433F-F7C7-4B33-B9F0-AA9A366C7EC0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1200" b="1" dirty="0" smtClean="0"/>
              <a:t>USMCA Center</a:t>
            </a:r>
            <a:endParaRPr lang="en-US" sz="1200" b="1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08892" y="1581172"/>
            <a:ext cx="8367462" cy="4593140"/>
          </a:xfrm>
        </p:spPr>
        <p:txBody>
          <a:bodyPr/>
          <a:lstStyle/>
          <a:p>
            <a:pPr marL="285750" lvl="1" indent="-28575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b="1" dirty="0" smtClean="0"/>
              <a:t>Harmonized </a:t>
            </a:r>
            <a:r>
              <a:rPr lang="en-US" b="1" dirty="0"/>
              <a:t>Tariff Schedule of the United </a:t>
            </a:r>
            <a:r>
              <a:rPr lang="en-US" b="1" dirty="0" smtClean="0"/>
              <a:t>States </a:t>
            </a:r>
            <a:r>
              <a:rPr lang="en-US" dirty="0" smtClean="0"/>
              <a:t>(</a:t>
            </a:r>
            <a:r>
              <a:rPr lang="en-US" dirty="0" smtClean="0">
                <a:hlinkClick r:id="rId2" action="ppaction://hlinkfile"/>
              </a:rPr>
              <a:t>hts.usitc.gov</a:t>
            </a:r>
            <a:r>
              <a:rPr lang="en-US" dirty="0" smtClean="0"/>
              <a:t>) </a:t>
            </a:r>
            <a:endParaRPr lang="en-US" b="1" dirty="0"/>
          </a:p>
          <a:p>
            <a:pPr marL="285750" lvl="1" indent="-28575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b="1" dirty="0"/>
              <a:t>U.S. Trade Representative </a:t>
            </a:r>
            <a:r>
              <a:rPr lang="en-US" dirty="0"/>
              <a:t>(</a:t>
            </a:r>
            <a:r>
              <a:rPr lang="en-US" dirty="0">
                <a:hlinkClick r:id="rId3"/>
              </a:rPr>
              <a:t>www.USTR.gov</a:t>
            </a:r>
            <a:r>
              <a:rPr lang="en-US" dirty="0" smtClean="0"/>
              <a:t>) </a:t>
            </a:r>
            <a:endParaRPr lang="en-US" dirty="0"/>
          </a:p>
          <a:p>
            <a:pPr marL="285750" lvl="1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b="1" dirty="0" smtClean="0"/>
              <a:t>Federal Register Notices </a:t>
            </a:r>
            <a:r>
              <a:rPr lang="en-US" dirty="0" smtClean="0"/>
              <a:t>(</a:t>
            </a:r>
            <a:r>
              <a:rPr lang="en-US" dirty="0" smtClean="0">
                <a:hlinkClick r:id="rId4"/>
              </a:rPr>
              <a:t>www.federalregister.gov</a:t>
            </a:r>
            <a:r>
              <a:rPr lang="en-US" dirty="0" smtClean="0"/>
              <a:t>) </a:t>
            </a:r>
            <a:endParaRPr lang="en-US" b="1" dirty="0" smtClean="0"/>
          </a:p>
          <a:p>
            <a:pPr marL="742950" lvl="2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600" dirty="0" smtClean="0"/>
              <a:t>USTR published a </a:t>
            </a:r>
            <a:r>
              <a:rPr lang="en-US" sz="1600" dirty="0" smtClean="0">
                <a:hlinkClick r:id="rId5"/>
              </a:rPr>
              <a:t>Federal Register Notice </a:t>
            </a:r>
            <a:r>
              <a:rPr lang="en-US" sz="1600" dirty="0" smtClean="0"/>
              <a:t>on alternative staging regimes for automotive goods on April 21, 2020</a:t>
            </a:r>
          </a:p>
          <a:p>
            <a:pPr marL="742950" lvl="2" indent="-28575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1600" dirty="0" smtClean="0"/>
              <a:t>The U.S. Department of Labor will be issuing a Federal Register Notice for the new and novel Labor Value Content requirement for </a:t>
            </a:r>
            <a:r>
              <a:rPr lang="en-US" sz="1600" dirty="0"/>
              <a:t>a</a:t>
            </a:r>
            <a:r>
              <a:rPr lang="en-US" sz="1600" dirty="0" smtClean="0"/>
              <a:t>utomotive goods by June 30, 2020</a:t>
            </a:r>
            <a:endParaRPr lang="en-US" sz="1600" dirty="0"/>
          </a:p>
          <a:p>
            <a:pPr marL="285750" lvl="1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b="1" dirty="0"/>
              <a:t>U.S. Department of </a:t>
            </a:r>
            <a:r>
              <a:rPr lang="en-US" b="1" dirty="0" smtClean="0"/>
              <a:t>Commerce</a:t>
            </a:r>
          </a:p>
          <a:p>
            <a:pPr marL="742950" lvl="2" indent="-28575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1600" dirty="0"/>
              <a:t>For exporter information, refer to </a:t>
            </a:r>
            <a:r>
              <a:rPr lang="en-US" sz="1600" dirty="0">
                <a:hlinkClick r:id="rId6"/>
              </a:rPr>
              <a:t>https://www.trade.gov/export-solutions</a:t>
            </a:r>
            <a:r>
              <a:rPr lang="en-US" sz="1600" dirty="0"/>
              <a:t>  </a:t>
            </a:r>
            <a:endParaRPr lang="en-US" sz="1600" b="1" dirty="0" smtClean="0"/>
          </a:p>
          <a:p>
            <a:pPr marL="285750" lvl="1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b="1" dirty="0" smtClean="0"/>
              <a:t>USMCA@cbp.dhs.gov</a:t>
            </a:r>
            <a:endParaRPr lang="en-US" b="1" dirty="0"/>
          </a:p>
          <a:p>
            <a:pPr marL="742950" lvl="2" indent="-28575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endParaRPr lang="en-US" sz="16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384115" y="1410543"/>
            <a:ext cx="6217920" cy="0"/>
          </a:xfrm>
          <a:prstGeom prst="line">
            <a:avLst/>
          </a:prstGeom>
          <a:ln w="38100">
            <a:solidFill>
              <a:srgbClr val="448B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/>
          <p:cNvSpPr txBox="1">
            <a:spLocks/>
          </p:cNvSpPr>
          <p:nvPr/>
        </p:nvSpPr>
        <p:spPr>
          <a:xfrm>
            <a:off x="84743" y="167398"/>
            <a:ext cx="8120794" cy="47027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USMCA Resources</a:t>
            </a:r>
          </a:p>
        </p:txBody>
      </p:sp>
      <p:pic>
        <p:nvPicPr>
          <p:cNvPr id="12" name="Picture 11"/>
          <p:cNvPicPr>
            <a:picLocks/>
          </p:cNvPicPr>
          <p:nvPr/>
        </p:nvPicPr>
        <p:blipFill>
          <a:blip r:embed="rId7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683" y="895372"/>
            <a:ext cx="685800" cy="6858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08892" y="987136"/>
            <a:ext cx="61234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Additional U.S. Government Resources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15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6A433F-F7C7-4B33-B9F0-AA9A366C7EC0}" type="slidenum">
              <a:rPr lang="en-US" sz="10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35</a:t>
            </a:fld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1200" b="1" dirty="0" smtClean="0"/>
              <a:t>USMCA Center</a:t>
            </a:r>
            <a:endParaRPr lang="en-US" sz="12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343" y="3468414"/>
            <a:ext cx="4773667" cy="623368"/>
          </a:xfrm>
        </p:spPr>
        <p:txBody>
          <a:bodyPr/>
          <a:lstStyle/>
          <a:p>
            <a:r>
              <a:rPr lang="en-US" sz="3000" b="1" dirty="0" smtClean="0"/>
              <a:t>Questions?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340942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6A433F-F7C7-4B33-B9F0-AA9A366C7EC0}" type="slidenum">
              <a:rPr lang="en-US" sz="10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36</a:t>
            </a:fld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1200" b="1" dirty="0" smtClean="0"/>
              <a:t>USMCA Center</a:t>
            </a:r>
            <a:endParaRPr lang="en-US" sz="12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343" y="3468414"/>
            <a:ext cx="4773667" cy="623368"/>
          </a:xfrm>
        </p:spPr>
        <p:txBody>
          <a:bodyPr/>
          <a:lstStyle/>
          <a:p>
            <a:r>
              <a:rPr lang="en-US" sz="3000" b="1" dirty="0" smtClean="0"/>
              <a:t>Thank You!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130308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6A433F-F7C7-4B33-B9F0-AA9A366C7EC0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1200" b="1" dirty="0" smtClean="0"/>
              <a:t>USMCA Center</a:t>
            </a:r>
            <a:endParaRPr lang="en-US" sz="1200" b="1" dirty="0"/>
          </a:p>
        </p:txBody>
      </p:sp>
      <p:cxnSp>
        <p:nvCxnSpPr>
          <p:cNvPr id="28" name="Straight Connector 27"/>
          <p:cNvCxnSpPr/>
          <p:nvPr/>
        </p:nvCxnSpPr>
        <p:spPr>
          <a:xfrm>
            <a:off x="336357" y="4430608"/>
            <a:ext cx="8434319" cy="0"/>
          </a:xfrm>
          <a:prstGeom prst="line">
            <a:avLst/>
          </a:prstGeom>
          <a:ln w="38100">
            <a:solidFill>
              <a:srgbClr val="0166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78606" y="1014771"/>
            <a:ext cx="8586788" cy="2951524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 smtClean="0"/>
              <a:t>While many provisions modernize those existing within NAFTA, the new USMCA Agreement does feature new </a:t>
            </a:r>
            <a:r>
              <a:rPr lang="en-US" dirty="0"/>
              <a:t>and novel provisions </a:t>
            </a:r>
            <a:r>
              <a:rPr lang="en-US" dirty="0" smtClean="0"/>
              <a:t>related to </a:t>
            </a:r>
            <a:r>
              <a:rPr lang="en-US" b="1" dirty="0" smtClean="0"/>
              <a:t>automotive goods </a:t>
            </a:r>
            <a:endParaRPr lang="en-US" b="1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b="1" dirty="0"/>
              <a:t>Increased Regional Value Content (RVC) (62.5% </a:t>
            </a:r>
            <a:r>
              <a:rPr lang="en-US" b="1" dirty="0">
                <a:sym typeface="Wingdings" panose="05000000000000000000" pitchFamily="2" charset="2"/>
              </a:rPr>
              <a:t> </a:t>
            </a:r>
            <a:r>
              <a:rPr lang="en-US" b="1" dirty="0"/>
              <a:t>75%)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b="1" dirty="0"/>
              <a:t>Labor Value Content (LVC</a:t>
            </a:r>
            <a:r>
              <a:rPr lang="en-US" b="1" dirty="0" smtClean="0"/>
              <a:t>) Requirement </a:t>
            </a:r>
            <a:r>
              <a:rPr lang="en-US" dirty="0" smtClean="0"/>
              <a:t>– importers must certify </a:t>
            </a:r>
            <a:r>
              <a:rPr lang="en-US" dirty="0"/>
              <a:t>that a certain percentage of the automobile’s content (by value) is sourced from manufacturing facilities in the </a:t>
            </a:r>
            <a:r>
              <a:rPr lang="en-US" dirty="0" smtClean="0"/>
              <a:t>US, MX, and CA that </a:t>
            </a:r>
            <a:r>
              <a:rPr lang="en-US" b="1" dirty="0" smtClean="0"/>
              <a:t>pay </a:t>
            </a:r>
            <a:r>
              <a:rPr lang="en-US" b="1" dirty="0"/>
              <a:t>at least $16 USD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b="1" dirty="0" smtClean="0"/>
              <a:t>New Steel and Aluminum Requirements – </a:t>
            </a:r>
            <a:r>
              <a:rPr lang="en-US" dirty="0" smtClean="0"/>
              <a:t>importers must certify that </a:t>
            </a:r>
            <a:r>
              <a:rPr lang="en-US" dirty="0"/>
              <a:t>at least 70% of the vehicle producer’s overall </a:t>
            </a:r>
            <a:r>
              <a:rPr lang="en-US" dirty="0" smtClean="0"/>
              <a:t>annual purchases </a:t>
            </a:r>
            <a:r>
              <a:rPr lang="en-US" dirty="0"/>
              <a:t>of steel </a:t>
            </a:r>
            <a:r>
              <a:rPr lang="en-US" i="1" dirty="0"/>
              <a:t>and</a:t>
            </a:r>
            <a:r>
              <a:rPr lang="en-US" dirty="0"/>
              <a:t> aluminum by value are sourced from North </a:t>
            </a:r>
            <a:r>
              <a:rPr lang="en-US" dirty="0" smtClean="0"/>
              <a:t>America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3" t="4807" r="18363" b="34730"/>
          <a:stretch/>
        </p:blipFill>
        <p:spPr>
          <a:xfrm>
            <a:off x="336357" y="4638545"/>
            <a:ext cx="1568643" cy="154249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905000" y="4728177"/>
            <a:ext cx="686567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CBP is </a:t>
            </a:r>
            <a:r>
              <a:rPr 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working closely with our g</a:t>
            </a:r>
            <a:r>
              <a:rPr lang="en-US" sz="2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overnment </a:t>
            </a:r>
            <a:r>
              <a:rPr 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artners in </a:t>
            </a:r>
            <a:r>
              <a:rPr 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CA and MX, and the trade community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to ensure a comprehensive and smooth implementation from NAFTA to USMCA.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84743" y="167398"/>
            <a:ext cx="8120794" cy="47027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USMCA Overview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24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6A433F-F7C7-4B33-B9F0-AA9A366C7EC0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1200" b="1" dirty="0" smtClean="0"/>
              <a:t>USMCA Center</a:t>
            </a:r>
            <a:endParaRPr lang="en-US" sz="1200" b="1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4743" y="167398"/>
            <a:ext cx="8120794" cy="47027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General Information and Key Dates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280352" y="1046037"/>
          <a:ext cx="8583296" cy="4937760"/>
        </p:xfrm>
        <a:graphic>
          <a:graphicData uri="http://schemas.openxmlformats.org/drawingml/2006/table">
            <a:tbl>
              <a:tblPr/>
              <a:tblGrid>
                <a:gridCol w="3198496">
                  <a:extLst>
                    <a:ext uri="{9D8B030D-6E8A-4147-A177-3AD203B41FA5}">
                      <a16:colId xmlns:a16="http://schemas.microsoft.com/office/drawing/2014/main" val="2524600825"/>
                    </a:ext>
                  </a:extLst>
                </a:gridCol>
                <a:gridCol w="5384800">
                  <a:extLst>
                    <a:ext uri="{9D8B030D-6E8A-4147-A177-3AD203B41FA5}">
                      <a16:colId xmlns:a16="http://schemas.microsoft.com/office/drawing/2014/main" val="3137077041"/>
                    </a:ext>
                  </a:extLst>
                </a:gridCol>
              </a:tblGrid>
              <a:tr h="229344">
                <a:tc>
                  <a:txBody>
                    <a:bodyPr/>
                    <a:lstStyle/>
                    <a:p>
                      <a:pPr marL="10160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Provision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9398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USMCA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6628641"/>
                  </a:ext>
                </a:extLst>
              </a:tr>
              <a:tr h="229344">
                <a:tc gridSpan="2">
                  <a:txBody>
                    <a:bodyPr/>
                    <a:lstStyle/>
                    <a:p>
                      <a:pPr marL="10160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GENERAL INFORMATION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9398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5826050"/>
                  </a:ext>
                </a:extLst>
              </a:tr>
              <a:tr h="229344">
                <a:tc>
                  <a:txBody>
                    <a:bodyPr/>
                    <a:lstStyle/>
                    <a:p>
                      <a:pPr marL="10160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Agreement Name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7FB"/>
                    </a:solidFill>
                  </a:tcPr>
                </a:tc>
                <a:tc>
                  <a:txBody>
                    <a:bodyPr/>
                    <a:lstStyle/>
                    <a:p>
                      <a:pPr marL="9398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United States – Mexico – Canada Agreement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4686206"/>
                  </a:ext>
                </a:extLst>
              </a:tr>
              <a:tr h="229344">
                <a:tc>
                  <a:txBody>
                    <a:bodyPr/>
                    <a:lstStyle/>
                    <a:p>
                      <a:pPr marL="10160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Implementation Date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7FB"/>
                    </a:solidFill>
                  </a:tcPr>
                </a:tc>
                <a:tc>
                  <a:txBody>
                    <a:bodyPr/>
                    <a:lstStyle/>
                    <a:p>
                      <a:pPr marL="9398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July 1, 2020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5560007"/>
                  </a:ext>
                </a:extLst>
              </a:tr>
              <a:tr h="448888">
                <a:tc>
                  <a:txBody>
                    <a:bodyPr/>
                    <a:lstStyle/>
                    <a:p>
                      <a:pPr marL="10160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Expiration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7FB"/>
                    </a:solidFill>
                  </a:tcPr>
                </a:tc>
                <a:tc>
                  <a:txBody>
                    <a:bodyPr/>
                    <a:lstStyle/>
                    <a:p>
                      <a:pPr marL="9398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Includes</a:t>
                      </a:r>
                      <a:r>
                        <a:rPr lang="en-US" sz="1400" baseline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sunset provision – renewal consideration required every </a:t>
                      </a:r>
                      <a:r>
                        <a:rPr lang="en-US" sz="1400" b="1" baseline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six (6) years</a:t>
                      </a:r>
                      <a:r>
                        <a:rPr lang="en-US" sz="1400" b="0" baseline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with a </a:t>
                      </a:r>
                      <a:r>
                        <a:rPr lang="en-US" sz="1400" b="1" baseline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16-year sunset clause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7096568"/>
                  </a:ext>
                </a:extLst>
              </a:tr>
              <a:tr h="668430">
                <a:tc>
                  <a:txBody>
                    <a:bodyPr/>
                    <a:lstStyle/>
                    <a:p>
                      <a:pPr marL="10160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Merchandise Processing Fee (MPF)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7FB"/>
                    </a:solidFill>
                  </a:tcPr>
                </a:tc>
                <a:tc>
                  <a:txBody>
                    <a:bodyPr/>
                    <a:lstStyle/>
                    <a:p>
                      <a:pPr marL="9398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Originating goods and tariff preference level (TPL) goods are </a:t>
                      </a: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exempt if the claim for preferential tariff treatment is made at the time of entry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5456926"/>
                  </a:ext>
                </a:extLst>
              </a:tr>
              <a:tr h="887973">
                <a:tc>
                  <a:txBody>
                    <a:bodyPr/>
                    <a:lstStyle/>
                    <a:p>
                      <a:pPr marL="10160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Post-Importation Preference Claim 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7FB"/>
                    </a:solidFill>
                  </a:tcPr>
                </a:tc>
                <a:tc>
                  <a:txBody>
                    <a:bodyPr/>
                    <a:lstStyle/>
                    <a:p>
                      <a:pPr marL="9398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USMCA </a:t>
                      </a: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allows post-importation preference claim 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to request a refund of excess duties within one year of importation in accordance with </a:t>
                      </a:r>
                      <a:r>
                        <a:rPr lang="en-US" sz="1400" b="0" i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19 USC 1520(d). </a:t>
                      </a:r>
                      <a:r>
                        <a:rPr lang="en-US" sz="1400" b="1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However, MPF paid on entries are not refunded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0024303"/>
                  </a:ext>
                </a:extLst>
              </a:tr>
              <a:tr h="229344">
                <a:tc gridSpan="2">
                  <a:txBody>
                    <a:bodyPr/>
                    <a:lstStyle/>
                    <a:p>
                      <a:pPr marL="10160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CITATIONS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9398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8990922"/>
                  </a:ext>
                </a:extLst>
              </a:tr>
              <a:tr h="448888">
                <a:tc>
                  <a:txBody>
                    <a:bodyPr/>
                    <a:lstStyle/>
                    <a:p>
                      <a:pPr marL="10160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HTS General Note (GN)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7FB"/>
                    </a:solidFill>
                  </a:tcPr>
                </a:tc>
                <a:tc>
                  <a:txBody>
                    <a:bodyPr/>
                    <a:lstStyle/>
                    <a:p>
                      <a:pPr marL="9398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While not yet published, the applicable General Note will be </a:t>
                      </a: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General Note 11 (GN</a:t>
                      </a:r>
                      <a:r>
                        <a:rPr lang="en-US" sz="1400" b="1" baseline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11</a:t>
                      </a: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1461384"/>
                  </a:ext>
                </a:extLst>
              </a:tr>
              <a:tr h="448888">
                <a:tc>
                  <a:txBody>
                    <a:bodyPr/>
                    <a:lstStyle/>
                    <a:p>
                      <a:pPr marL="10160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CFR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7FB"/>
                    </a:solidFill>
                  </a:tcPr>
                </a:tc>
                <a:tc>
                  <a:txBody>
                    <a:bodyPr/>
                    <a:lstStyle/>
                    <a:p>
                      <a:pPr marL="9398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The USC citation is to be determined, but USMCA will be reflected in </a:t>
                      </a: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19 CFR182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8775799"/>
                  </a:ext>
                </a:extLst>
              </a:tr>
              <a:tr h="887973">
                <a:tc>
                  <a:txBody>
                    <a:bodyPr/>
                    <a:lstStyle/>
                    <a:p>
                      <a:pPr marL="10160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Special Program Indicator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7FB"/>
                    </a:solidFill>
                  </a:tcPr>
                </a:tc>
                <a:tc>
                  <a:txBody>
                    <a:bodyPr/>
                    <a:lstStyle/>
                    <a:p>
                      <a:pPr marL="9398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Tariff items eligible for preferential tariff treatment under USMCA will </a:t>
                      </a: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leverage a new Special Program Indicator (SPI) of “S”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that will be reflected in the “Special” column of the Harmonized Tariff Schedule of the United States (HTSUS)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9984519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280352" y="6062392"/>
            <a:ext cx="85832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ts val="0"/>
              </a:spcBef>
            </a:pPr>
            <a:r>
              <a:rPr lang="en-US" sz="1600" i="1" dirty="0" smtClean="0">
                <a:latin typeface="Arial" panose="020B0604020202020204" pitchFamily="34" charset="0"/>
                <a:ea typeface="Gulim"/>
                <a:cs typeface="Arial" panose="020B0604020202020204" pitchFamily="34" charset="0"/>
              </a:rPr>
              <a:t>CBP will continue to keep the trade industry apprised of additional information, once available</a:t>
            </a:r>
            <a:endParaRPr lang="en-US" sz="1600" i="1" dirty="0">
              <a:latin typeface="Arial" panose="020B0604020202020204" pitchFamily="34" charset="0"/>
              <a:ea typeface="Gulim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88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18444" y="2883032"/>
            <a:ext cx="4855520" cy="523520"/>
          </a:xfrm>
        </p:spPr>
        <p:txBody>
          <a:bodyPr/>
          <a:lstStyle/>
          <a:p>
            <a:r>
              <a:rPr lang="en-US" sz="3200" b="1" dirty="0" smtClean="0"/>
              <a:t>Introduction to the USMCA Center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6A433F-F7C7-4B33-B9F0-AA9A366C7EC0}" type="slidenum">
              <a:rPr lang="en-US" sz="10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6</a:t>
            </a:fld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1200" b="1" dirty="0"/>
              <a:t>USMCA Center</a:t>
            </a:r>
          </a:p>
        </p:txBody>
      </p:sp>
    </p:spTree>
    <p:extLst>
      <p:ext uri="{BB962C8B-B14F-4D97-AF65-F5344CB8AC3E}">
        <p14:creationId xmlns:p14="http://schemas.microsoft.com/office/powerpoint/2010/main" val="38838708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8971" y="3153451"/>
            <a:ext cx="7361754" cy="3087930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USMCA Points of Contact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200901" y="6543040"/>
            <a:ext cx="1836964" cy="326004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6A433F-F7C7-4B33-B9F0-AA9A366C7EC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 Placeholder 4"/>
          <p:cNvSpPr txBox="1">
            <a:spLocks/>
          </p:cNvSpPr>
          <p:nvPr/>
        </p:nvSpPr>
        <p:spPr>
          <a:xfrm>
            <a:off x="224588" y="6543675"/>
            <a:ext cx="3657600" cy="314325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USMCA Center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Placeholder 16"/>
          <p:cNvSpPr txBox="1">
            <a:spLocks/>
          </p:cNvSpPr>
          <p:nvPr/>
        </p:nvSpPr>
        <p:spPr>
          <a:xfrm>
            <a:off x="2743200" y="6543675"/>
            <a:ext cx="3657600" cy="314325"/>
          </a:xfrm>
          <a:prstGeom prst="rect">
            <a:avLst/>
          </a:prstGeom>
        </p:spPr>
        <p:txBody>
          <a:bodyPr anchor="ctr" anchorCtr="0"/>
          <a:lstStyle>
            <a:lvl1pPr marL="571500" marR="0" indent="-403225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0">
              <a:spcBef>
                <a:spcPts val="500"/>
              </a:spcBef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5525" y="4074654"/>
            <a:ext cx="7315200" cy="492443"/>
          </a:xfrm>
          <a:prstGeom prst="rect">
            <a:avLst/>
          </a:prstGeom>
          <a:noFill/>
          <a:ln w="285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Maya Kamar</a:t>
            </a: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Director, Textiles and Trade Agreements Directorate (TTAD), CBP Office of Trade (OT)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03322" y="5417707"/>
            <a:ext cx="277596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Margaret Gray</a:t>
            </a: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Branch Chief, Trade Agreements Branch (TAB), CBP OT TTAD</a:t>
            </a:r>
          </a:p>
          <a:p>
            <a:pPr algn="ctr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917674" y="5417707"/>
            <a:ext cx="211779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Anita Harris</a:t>
            </a: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Branch Chief, Textile Policy, CBP OT TTAD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842456" y="5417707"/>
            <a:ext cx="297920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Jacqueline Sprungle</a:t>
            </a: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Branch Chief, Enforcement, </a:t>
            </a:r>
            <a:b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CBP OT TTAD</a:t>
            </a:r>
          </a:p>
        </p:txBody>
      </p:sp>
      <p:pic>
        <p:nvPicPr>
          <p:cNvPr id="32" name="Picture 31"/>
          <p:cNvPicPr>
            <a:picLocks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403" y="4738102"/>
            <a:ext cx="685800" cy="685800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5989159" y="4738102"/>
            <a:ext cx="685800" cy="685800"/>
            <a:chOff x="1367588" y="4443552"/>
            <a:chExt cx="685800" cy="685800"/>
          </a:xfrm>
        </p:grpSpPr>
        <p:grpSp>
          <p:nvGrpSpPr>
            <p:cNvPr id="14" name="Group 13"/>
            <p:cNvGrpSpPr/>
            <p:nvPr/>
          </p:nvGrpSpPr>
          <p:grpSpPr>
            <a:xfrm>
              <a:off x="1367588" y="4443552"/>
              <a:ext cx="685800" cy="685800"/>
              <a:chOff x="1367588" y="4443552"/>
              <a:chExt cx="685800" cy="685800"/>
            </a:xfrm>
          </p:grpSpPr>
          <p:pic>
            <p:nvPicPr>
              <p:cNvPr id="34" name="Picture 33"/>
              <p:cNvPicPr>
                <a:picLocks/>
              </p:cNvPicPr>
              <p:nvPr/>
            </p:nvPicPr>
            <p:blipFill>
              <a:blip r:embed="rId3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67588" y="4443552"/>
                <a:ext cx="685800" cy="685800"/>
              </a:xfrm>
              <a:prstGeom prst="rect">
                <a:avLst/>
              </a:prstGeom>
            </p:spPr>
          </p:pic>
          <p:sp>
            <p:nvSpPr>
              <p:cNvPr id="13" name="Rectangle 12"/>
              <p:cNvSpPr/>
              <p:nvPr/>
            </p:nvSpPr>
            <p:spPr>
              <a:xfrm>
                <a:off x="1484973" y="4591050"/>
                <a:ext cx="439077" cy="3873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0288" y="4466131"/>
              <a:ext cx="636302" cy="637187"/>
            </a:xfrm>
            <a:prstGeom prst="rect">
              <a:avLst/>
            </a:prstGeom>
          </p:spPr>
        </p:pic>
      </p:grpSp>
      <p:pic>
        <p:nvPicPr>
          <p:cNvPr id="37" name="Picture 36"/>
          <p:cNvPicPr>
            <a:picLocks/>
          </p:cNvPicPr>
          <p:nvPr/>
        </p:nvPicPr>
        <p:blipFill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672" y="4738102"/>
            <a:ext cx="685800" cy="685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672" y="3290828"/>
            <a:ext cx="685800" cy="690824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18971" y="865459"/>
            <a:ext cx="7361754" cy="2011680"/>
            <a:chOff x="318971" y="4216253"/>
            <a:chExt cx="7361754" cy="2011680"/>
          </a:xfrm>
        </p:grpSpPr>
        <p:sp>
          <p:nvSpPr>
            <p:cNvPr id="25" name="Rectangle 24"/>
            <p:cNvSpPr/>
            <p:nvPr/>
          </p:nvSpPr>
          <p:spPr>
            <a:xfrm>
              <a:off x="318971" y="4216253"/>
              <a:ext cx="7361754" cy="2011680"/>
            </a:xfrm>
            <a:prstGeom prst="rect">
              <a:avLst/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18971" y="5042689"/>
              <a:ext cx="7315200" cy="677108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Tamica Solomon</a:t>
              </a:r>
              <a:endParaRPr lang="en-US" sz="14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Acting Director, USMCA Center, CBP OT</a:t>
              </a:r>
            </a:p>
            <a:p>
              <a:pPr algn="ctr"/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697525" y="5597063"/>
              <a:ext cx="2558093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Adam Sulewski</a:t>
              </a:r>
              <a:endParaRPr lang="en-US" sz="14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USMCA Center Lead, CBP OT</a:t>
              </a: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41" t="3871" r="18241" b="35571"/>
            <a:stretch/>
          </p:blipFill>
          <p:spPr>
            <a:xfrm>
              <a:off x="3657891" y="4391786"/>
              <a:ext cx="637359" cy="6253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8442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6A433F-F7C7-4B33-B9F0-AA9A366C7EC0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1200" b="1" dirty="0"/>
              <a:t>USMCA Center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4743" y="167398"/>
            <a:ext cx="8120794" cy="47027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USMCA Center</a:t>
            </a:r>
          </a:p>
        </p:txBody>
      </p:sp>
      <p:sp>
        <p:nvSpPr>
          <p:cNvPr id="125" name="Content Placeholder 8"/>
          <p:cNvSpPr txBox="1">
            <a:spLocks/>
          </p:cNvSpPr>
          <p:nvPr/>
        </p:nvSpPr>
        <p:spPr>
          <a:xfrm>
            <a:off x="165480" y="1390786"/>
            <a:ext cx="8976277" cy="7222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kern="0" dirty="0">
                <a:latin typeface="Arial" panose="020B0604020202020204" pitchFamily="34" charset="0"/>
                <a:cs typeface="Arial" panose="020B0604020202020204" pitchFamily="34" charset="0"/>
              </a:rPr>
              <a:t>Launched in March </a:t>
            </a:r>
            <a:r>
              <a:rPr 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2020,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he 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USMCA Center, or Center,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the US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Government (USG)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lead for implementation of the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USMCA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Rules of Origin. </a:t>
            </a:r>
          </a:p>
        </p:txBody>
      </p:sp>
      <p:sp>
        <p:nvSpPr>
          <p:cNvPr id="126" name="Rounded Rectangle 125"/>
          <p:cNvSpPr/>
          <p:nvPr/>
        </p:nvSpPr>
        <p:spPr bwMode="auto">
          <a:xfrm>
            <a:off x="222355" y="2099922"/>
            <a:ext cx="1509282" cy="1932968"/>
          </a:xfrm>
          <a:prstGeom prst="roundRect">
            <a:avLst/>
          </a:prstGeom>
          <a:solidFill>
            <a:srgbClr val="235B97"/>
          </a:solidFill>
          <a:ln w="38100" cap="flat" cmpd="sng" algn="ctr">
            <a:solidFill>
              <a:srgbClr val="E7EAF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rgbClr val="FFCC00"/>
              </a:solidFill>
              <a:effectLst/>
              <a:latin typeface="Arial Black" pitchFamily="34" charset="0"/>
            </a:endParaRPr>
          </a:p>
        </p:txBody>
      </p:sp>
      <p:sp>
        <p:nvSpPr>
          <p:cNvPr id="134" name="Freeform 61"/>
          <p:cNvSpPr>
            <a:spLocks noEditPoints="1"/>
          </p:cNvSpPr>
          <p:nvPr/>
        </p:nvSpPr>
        <p:spPr bwMode="black">
          <a:xfrm>
            <a:off x="444501" y="2409412"/>
            <a:ext cx="1064990" cy="1316174"/>
          </a:xfrm>
          <a:custGeom>
            <a:avLst/>
            <a:gdLst>
              <a:gd name="T0" fmla="*/ 91 w 162"/>
              <a:gd name="T1" fmla="*/ 100 h 203"/>
              <a:gd name="T2" fmla="*/ 128 w 162"/>
              <a:gd name="T3" fmla="*/ 203 h 203"/>
              <a:gd name="T4" fmla="*/ 108 w 162"/>
              <a:gd name="T5" fmla="*/ 203 h 203"/>
              <a:gd name="T6" fmla="*/ 81 w 162"/>
              <a:gd name="T7" fmla="*/ 180 h 203"/>
              <a:gd name="T8" fmla="*/ 54 w 162"/>
              <a:gd name="T9" fmla="*/ 203 h 203"/>
              <a:gd name="T10" fmla="*/ 34 w 162"/>
              <a:gd name="T11" fmla="*/ 203 h 203"/>
              <a:gd name="T12" fmla="*/ 71 w 162"/>
              <a:gd name="T13" fmla="*/ 100 h 203"/>
              <a:gd name="T14" fmla="*/ 64 w 162"/>
              <a:gd name="T15" fmla="*/ 86 h 203"/>
              <a:gd name="T16" fmla="*/ 81 w 162"/>
              <a:gd name="T17" fmla="*/ 69 h 203"/>
              <a:gd name="T18" fmla="*/ 98 w 162"/>
              <a:gd name="T19" fmla="*/ 86 h 203"/>
              <a:gd name="T20" fmla="*/ 91 w 162"/>
              <a:gd name="T21" fmla="*/ 100 h 203"/>
              <a:gd name="T22" fmla="*/ 81 w 162"/>
              <a:gd name="T23" fmla="*/ 34 h 203"/>
              <a:gd name="T24" fmla="*/ 130 w 162"/>
              <a:gd name="T25" fmla="*/ 83 h 203"/>
              <a:gd name="T26" fmla="*/ 107 w 162"/>
              <a:gd name="T27" fmla="*/ 123 h 203"/>
              <a:gd name="T28" fmla="*/ 106 w 162"/>
              <a:gd name="T29" fmla="*/ 117 h 203"/>
              <a:gd name="T30" fmla="*/ 121 w 162"/>
              <a:gd name="T31" fmla="*/ 86 h 203"/>
              <a:gd name="T32" fmla="*/ 81 w 162"/>
              <a:gd name="T33" fmla="*/ 47 h 203"/>
              <a:gd name="T34" fmla="*/ 42 w 162"/>
              <a:gd name="T35" fmla="*/ 86 h 203"/>
              <a:gd name="T36" fmla="*/ 56 w 162"/>
              <a:gd name="T37" fmla="*/ 117 h 203"/>
              <a:gd name="T38" fmla="*/ 55 w 162"/>
              <a:gd name="T39" fmla="*/ 123 h 203"/>
              <a:gd name="T40" fmla="*/ 33 w 162"/>
              <a:gd name="T41" fmla="*/ 83 h 203"/>
              <a:gd name="T42" fmla="*/ 81 w 162"/>
              <a:gd name="T43" fmla="*/ 34 h 203"/>
              <a:gd name="T44" fmla="*/ 81 w 162"/>
              <a:gd name="T45" fmla="*/ 0 h 203"/>
              <a:gd name="T46" fmla="*/ 162 w 162"/>
              <a:gd name="T47" fmla="*/ 81 h 203"/>
              <a:gd name="T48" fmla="*/ 118 w 162"/>
              <a:gd name="T49" fmla="*/ 154 h 203"/>
              <a:gd name="T50" fmla="*/ 115 w 162"/>
              <a:gd name="T51" fmla="*/ 148 h 203"/>
              <a:gd name="T52" fmla="*/ 153 w 162"/>
              <a:gd name="T53" fmla="*/ 85 h 203"/>
              <a:gd name="T54" fmla="*/ 81 w 162"/>
              <a:gd name="T55" fmla="*/ 13 h 203"/>
              <a:gd name="T56" fmla="*/ 10 w 162"/>
              <a:gd name="T57" fmla="*/ 85 h 203"/>
              <a:gd name="T58" fmla="*/ 47 w 162"/>
              <a:gd name="T59" fmla="*/ 148 h 203"/>
              <a:gd name="T60" fmla="*/ 45 w 162"/>
              <a:gd name="T61" fmla="*/ 154 h 203"/>
              <a:gd name="T62" fmla="*/ 0 w 162"/>
              <a:gd name="T63" fmla="*/ 81 h 203"/>
              <a:gd name="T64" fmla="*/ 81 w 162"/>
              <a:gd name="T65" fmla="*/ 0 h 203"/>
              <a:gd name="T66" fmla="*/ 81 w 162"/>
              <a:gd name="T67" fmla="*/ 124 h 203"/>
              <a:gd name="T68" fmla="*/ 89 w 162"/>
              <a:gd name="T69" fmla="*/ 132 h 203"/>
              <a:gd name="T70" fmla="*/ 81 w 162"/>
              <a:gd name="T71" fmla="*/ 139 h 203"/>
              <a:gd name="T72" fmla="*/ 73 w 162"/>
              <a:gd name="T73" fmla="*/ 132 h 203"/>
              <a:gd name="T74" fmla="*/ 81 w 162"/>
              <a:gd name="T75" fmla="*/ 124 h 203"/>
              <a:gd name="T76" fmla="*/ 81 w 162"/>
              <a:gd name="T77" fmla="*/ 171 h 203"/>
              <a:gd name="T78" fmla="*/ 95 w 162"/>
              <a:gd name="T79" fmla="*/ 160 h 203"/>
              <a:gd name="T80" fmla="*/ 81 w 162"/>
              <a:gd name="T81" fmla="*/ 149 h 203"/>
              <a:gd name="T82" fmla="*/ 68 w 162"/>
              <a:gd name="T83" fmla="*/ 160 h 203"/>
              <a:gd name="T84" fmla="*/ 81 w 162"/>
              <a:gd name="T85" fmla="*/ 171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62" h="203">
                <a:moveTo>
                  <a:pt x="91" y="100"/>
                </a:moveTo>
                <a:cubicBezTo>
                  <a:pt x="98" y="144"/>
                  <a:pt x="114" y="181"/>
                  <a:pt x="128" y="203"/>
                </a:cubicBezTo>
                <a:cubicBezTo>
                  <a:pt x="108" y="203"/>
                  <a:pt x="108" y="203"/>
                  <a:pt x="108" y="203"/>
                </a:cubicBezTo>
                <a:cubicBezTo>
                  <a:pt x="108" y="190"/>
                  <a:pt x="100" y="180"/>
                  <a:pt x="81" y="180"/>
                </a:cubicBezTo>
                <a:cubicBezTo>
                  <a:pt x="63" y="180"/>
                  <a:pt x="55" y="190"/>
                  <a:pt x="54" y="203"/>
                </a:cubicBezTo>
                <a:cubicBezTo>
                  <a:pt x="34" y="203"/>
                  <a:pt x="34" y="203"/>
                  <a:pt x="34" y="203"/>
                </a:cubicBezTo>
                <a:cubicBezTo>
                  <a:pt x="49" y="181"/>
                  <a:pt x="64" y="144"/>
                  <a:pt x="71" y="100"/>
                </a:cubicBezTo>
                <a:cubicBezTo>
                  <a:pt x="67" y="97"/>
                  <a:pt x="64" y="92"/>
                  <a:pt x="64" y="86"/>
                </a:cubicBezTo>
                <a:cubicBezTo>
                  <a:pt x="64" y="77"/>
                  <a:pt x="72" y="69"/>
                  <a:pt x="81" y="69"/>
                </a:cubicBezTo>
                <a:cubicBezTo>
                  <a:pt x="91" y="69"/>
                  <a:pt x="98" y="77"/>
                  <a:pt x="98" y="86"/>
                </a:cubicBezTo>
                <a:cubicBezTo>
                  <a:pt x="98" y="92"/>
                  <a:pt x="96" y="97"/>
                  <a:pt x="91" y="100"/>
                </a:cubicBezTo>
                <a:close/>
                <a:moveTo>
                  <a:pt x="81" y="34"/>
                </a:moveTo>
                <a:cubicBezTo>
                  <a:pt x="108" y="34"/>
                  <a:pt x="130" y="56"/>
                  <a:pt x="130" y="83"/>
                </a:cubicBezTo>
                <a:cubicBezTo>
                  <a:pt x="130" y="100"/>
                  <a:pt x="121" y="115"/>
                  <a:pt x="107" y="123"/>
                </a:cubicBezTo>
                <a:cubicBezTo>
                  <a:pt x="107" y="121"/>
                  <a:pt x="106" y="119"/>
                  <a:pt x="106" y="117"/>
                </a:cubicBezTo>
                <a:cubicBezTo>
                  <a:pt x="115" y="110"/>
                  <a:pt x="121" y="99"/>
                  <a:pt x="121" y="86"/>
                </a:cubicBezTo>
                <a:cubicBezTo>
                  <a:pt x="121" y="64"/>
                  <a:pt x="103" y="47"/>
                  <a:pt x="81" y="47"/>
                </a:cubicBezTo>
                <a:cubicBezTo>
                  <a:pt x="59" y="47"/>
                  <a:pt x="42" y="64"/>
                  <a:pt x="42" y="86"/>
                </a:cubicBezTo>
                <a:cubicBezTo>
                  <a:pt x="42" y="99"/>
                  <a:pt x="47" y="110"/>
                  <a:pt x="56" y="117"/>
                </a:cubicBezTo>
                <a:cubicBezTo>
                  <a:pt x="56" y="119"/>
                  <a:pt x="55" y="121"/>
                  <a:pt x="55" y="123"/>
                </a:cubicBezTo>
                <a:cubicBezTo>
                  <a:pt x="42" y="115"/>
                  <a:pt x="33" y="100"/>
                  <a:pt x="33" y="83"/>
                </a:cubicBezTo>
                <a:cubicBezTo>
                  <a:pt x="33" y="56"/>
                  <a:pt x="54" y="34"/>
                  <a:pt x="81" y="34"/>
                </a:cubicBezTo>
                <a:close/>
                <a:moveTo>
                  <a:pt x="81" y="0"/>
                </a:moveTo>
                <a:cubicBezTo>
                  <a:pt x="126" y="0"/>
                  <a:pt x="162" y="37"/>
                  <a:pt x="162" y="81"/>
                </a:cubicBezTo>
                <a:cubicBezTo>
                  <a:pt x="162" y="113"/>
                  <a:pt x="144" y="141"/>
                  <a:pt x="118" y="154"/>
                </a:cubicBezTo>
                <a:cubicBezTo>
                  <a:pt x="117" y="152"/>
                  <a:pt x="116" y="150"/>
                  <a:pt x="115" y="148"/>
                </a:cubicBezTo>
                <a:cubicBezTo>
                  <a:pt x="138" y="136"/>
                  <a:pt x="153" y="112"/>
                  <a:pt x="153" y="85"/>
                </a:cubicBezTo>
                <a:cubicBezTo>
                  <a:pt x="153" y="45"/>
                  <a:pt x="121" y="13"/>
                  <a:pt x="81" y="13"/>
                </a:cubicBezTo>
                <a:cubicBezTo>
                  <a:pt x="42" y="13"/>
                  <a:pt x="10" y="45"/>
                  <a:pt x="10" y="85"/>
                </a:cubicBezTo>
                <a:cubicBezTo>
                  <a:pt x="10" y="112"/>
                  <a:pt x="25" y="136"/>
                  <a:pt x="47" y="148"/>
                </a:cubicBezTo>
                <a:cubicBezTo>
                  <a:pt x="46" y="150"/>
                  <a:pt x="46" y="152"/>
                  <a:pt x="45" y="154"/>
                </a:cubicBezTo>
                <a:cubicBezTo>
                  <a:pt x="18" y="141"/>
                  <a:pt x="0" y="113"/>
                  <a:pt x="0" y="81"/>
                </a:cubicBezTo>
                <a:cubicBezTo>
                  <a:pt x="0" y="37"/>
                  <a:pt x="36" y="0"/>
                  <a:pt x="81" y="0"/>
                </a:cubicBezTo>
                <a:close/>
                <a:moveTo>
                  <a:pt x="81" y="124"/>
                </a:moveTo>
                <a:cubicBezTo>
                  <a:pt x="87" y="124"/>
                  <a:pt x="89" y="128"/>
                  <a:pt x="89" y="132"/>
                </a:cubicBezTo>
                <a:cubicBezTo>
                  <a:pt x="89" y="135"/>
                  <a:pt x="87" y="139"/>
                  <a:pt x="81" y="139"/>
                </a:cubicBezTo>
                <a:cubicBezTo>
                  <a:pt x="75" y="139"/>
                  <a:pt x="73" y="135"/>
                  <a:pt x="73" y="132"/>
                </a:cubicBezTo>
                <a:cubicBezTo>
                  <a:pt x="73" y="128"/>
                  <a:pt x="75" y="124"/>
                  <a:pt x="81" y="124"/>
                </a:cubicBezTo>
                <a:close/>
                <a:moveTo>
                  <a:pt x="81" y="171"/>
                </a:moveTo>
                <a:cubicBezTo>
                  <a:pt x="91" y="171"/>
                  <a:pt x="95" y="166"/>
                  <a:pt x="95" y="160"/>
                </a:cubicBezTo>
                <a:cubicBezTo>
                  <a:pt x="95" y="154"/>
                  <a:pt x="91" y="149"/>
                  <a:pt x="81" y="149"/>
                </a:cubicBezTo>
                <a:cubicBezTo>
                  <a:pt x="71" y="149"/>
                  <a:pt x="68" y="154"/>
                  <a:pt x="68" y="160"/>
                </a:cubicBezTo>
                <a:cubicBezTo>
                  <a:pt x="68" y="166"/>
                  <a:pt x="71" y="171"/>
                  <a:pt x="81" y="17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61737" tIns="30869" rIns="61737" bIns="30869" numCol="1" anchor="t" anchorCtr="0" compatLnSpc="1">
            <a:prstTxWarp prst="textNoShape">
              <a:avLst/>
            </a:prstTxWarp>
          </a:bodyPr>
          <a:lstStyle/>
          <a:p>
            <a:endParaRPr lang="en-US" sz="1200" dirty="0"/>
          </a:p>
        </p:txBody>
      </p:sp>
      <p:sp>
        <p:nvSpPr>
          <p:cNvPr id="137" name="TextBox 136"/>
          <p:cNvSpPr txBox="1"/>
          <p:nvPr/>
        </p:nvSpPr>
        <p:spPr>
          <a:xfrm>
            <a:off x="81674" y="4955167"/>
            <a:ext cx="28338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Ensure smooth implementation of USMCA by leading international, inter-agency, and inter-office </a:t>
            </a:r>
            <a:r>
              <a:rPr lang="en-US" sz="1400" i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coordination</a:t>
            </a:r>
            <a:endParaRPr lang="en-US" sz="14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317598" y="4615531"/>
            <a:ext cx="2361976" cy="335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Coordination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3698364" y="4615531"/>
            <a:ext cx="17472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dirty="0"/>
              <a:t>Communication</a:t>
            </a:r>
          </a:p>
        </p:txBody>
      </p:sp>
      <p:sp>
        <p:nvSpPr>
          <p:cNvPr id="156" name="TextBox 155"/>
          <p:cNvSpPr txBox="1"/>
          <p:nvPr/>
        </p:nvSpPr>
        <p:spPr>
          <a:xfrm>
            <a:off x="3005549" y="4955167"/>
            <a:ext cx="313290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 USMCA-related communication for all stakeholders through across platforms, including training,  informational briefings, compliance guidance, and online </a:t>
            </a:r>
            <a:r>
              <a:rPr lang="en-US" sz="14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resources</a:t>
            </a:r>
            <a:endParaRPr lang="en-US" sz="1400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20538" y="2073827"/>
            <a:ext cx="7076468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1775" lvl="0" indent="-231775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Housed in the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CBP Office of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Trade (OT)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and includes SMEs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from across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CBP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HQ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Centers of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Excellence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Expertise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1775" lvl="0" indent="-231775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kern="0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ill </a:t>
            </a:r>
            <a:r>
              <a:rPr lang="en-US" kern="0" dirty="0">
                <a:latin typeface="Arial" panose="020B0604020202020204" pitchFamily="34" charset="0"/>
                <a:cs typeface="Arial" panose="020B0604020202020204" pitchFamily="34" charset="0"/>
              </a:rPr>
              <a:t>operate for </a:t>
            </a:r>
            <a:r>
              <a:rPr lang="en-US" b="1" kern="0" dirty="0">
                <a:latin typeface="Arial" panose="020B0604020202020204" pitchFamily="34" charset="0"/>
                <a:cs typeface="Arial" panose="020B0604020202020204" pitchFamily="34" charset="0"/>
              </a:rPr>
              <a:t>three to five years  </a:t>
            </a:r>
          </a:p>
          <a:p>
            <a:pPr marL="231775" indent="-231775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kern="0" dirty="0">
                <a:latin typeface="Arial" panose="020B0604020202020204" pitchFamily="34" charset="0"/>
                <a:cs typeface="Arial" panose="020B0604020202020204" pitchFamily="34" charset="0"/>
              </a:rPr>
              <a:t>Coordinates, tracks, and promotes </a:t>
            </a:r>
            <a:r>
              <a:rPr lang="en-US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CBP </a:t>
            </a:r>
            <a:r>
              <a:rPr lang="en-US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implementation </a:t>
            </a:r>
            <a:r>
              <a:rPr lang="en-US" b="1" kern="0" dirty="0">
                <a:latin typeface="Arial" panose="020B0604020202020204" pitchFamily="34" charset="0"/>
                <a:cs typeface="Arial" panose="020B0604020202020204" pitchFamily="34" charset="0"/>
              </a:rPr>
              <a:t>efforts</a:t>
            </a:r>
          </a:p>
          <a:p>
            <a:pPr marL="231775" indent="-231775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kern="0" dirty="0">
                <a:latin typeface="Arial" panose="020B0604020202020204" pitchFamily="34" charset="0"/>
                <a:cs typeface="Arial" panose="020B0604020202020204" pitchFamily="34" charset="0"/>
              </a:rPr>
              <a:t>Supports the </a:t>
            </a:r>
            <a:r>
              <a:rPr lang="en-US" b="1" kern="0" dirty="0">
                <a:latin typeface="Arial" panose="020B0604020202020204" pitchFamily="34" charset="0"/>
                <a:cs typeface="Arial" panose="020B0604020202020204" pitchFamily="34" charset="0"/>
              </a:rPr>
              <a:t>policy-focused USMCA efforts </a:t>
            </a:r>
            <a:r>
              <a:rPr lang="en-US" kern="0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CBP OT’s </a:t>
            </a:r>
            <a:r>
              <a:rPr lang="en-US" kern="0" dirty="0">
                <a:latin typeface="Arial" panose="020B0604020202020204" pitchFamily="34" charset="0"/>
                <a:cs typeface="Arial" panose="020B0604020202020204" pitchFamily="34" charset="0"/>
              </a:rPr>
              <a:t>Textiles and Trade Agreements </a:t>
            </a:r>
            <a:r>
              <a:rPr lang="en-US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Division (TTAD)</a:t>
            </a:r>
            <a:endParaRPr lang="en-US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2191903" y="4195342"/>
            <a:ext cx="4760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Guiding Responsibilities</a:t>
            </a:r>
            <a:endParaRPr lang="en-US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477862" y="4615531"/>
            <a:ext cx="2419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dirty="0"/>
              <a:t>Regulations and Policy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2954457" y="4658617"/>
            <a:ext cx="0" cy="1645920"/>
          </a:xfrm>
          <a:prstGeom prst="line">
            <a:avLst/>
          </a:prstGeom>
          <a:ln w="381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165278" y="4658617"/>
            <a:ext cx="0" cy="1645920"/>
          </a:xfrm>
          <a:prstGeom prst="line">
            <a:avLst/>
          </a:prstGeom>
          <a:ln w="381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175361" y="4955167"/>
            <a:ext cx="29663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Track and support the development of all USMCA-related legal and regulatory documents, including uniform, interim, and domestic regulations, and </a:t>
            </a:r>
            <a:r>
              <a:rPr lang="en-US" sz="14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interagency agreements</a:t>
            </a:r>
            <a:endParaRPr lang="en-US" sz="1400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5480" y="984529"/>
            <a:ext cx="325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32662593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6A433F-F7C7-4B33-B9F0-AA9A366C7EC0}" type="slidenum">
              <a:rPr lang="en-US" sz="10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9</a:t>
            </a:fld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343" y="3193576"/>
            <a:ext cx="4773667" cy="898205"/>
          </a:xfrm>
        </p:spPr>
        <p:txBody>
          <a:bodyPr/>
          <a:lstStyle/>
          <a:p>
            <a:r>
              <a:rPr lang="en-US" sz="3000" b="1" dirty="0" smtClean="0"/>
              <a:t>Entry Procedures and Requirements</a:t>
            </a:r>
            <a:endParaRPr lang="en-US" sz="3000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1200" b="1" dirty="0"/>
              <a:t>USMCA Center</a:t>
            </a:r>
          </a:p>
        </p:txBody>
      </p:sp>
    </p:spTree>
    <p:extLst>
      <p:ext uri="{BB962C8B-B14F-4D97-AF65-F5344CB8AC3E}">
        <p14:creationId xmlns:p14="http://schemas.microsoft.com/office/powerpoint/2010/main" val="425725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072B62"/>
      </a:accent1>
      <a:accent2>
        <a:srgbClr val="629DD1"/>
      </a:accent2>
      <a:accent3>
        <a:srgbClr val="297FD5"/>
      </a:accent3>
      <a:accent4>
        <a:srgbClr val="7F8FA9"/>
      </a:accent4>
      <a:accent5>
        <a:srgbClr val="072B62"/>
      </a:accent5>
      <a:accent6>
        <a:srgbClr val="3477B2"/>
      </a:accent6>
      <a:hlink>
        <a:srgbClr val="0E57C4"/>
      </a:hlink>
      <a:folHlink>
        <a:srgbClr val="072B6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D10F50A631204AB0AB6EA04590D7B1" ma:contentTypeVersion="10" ma:contentTypeDescription="Create a new document." ma:contentTypeScope="" ma:versionID="6bff1a2538069c51c3e14e440ad24872">
  <xsd:schema xmlns:xsd="http://www.w3.org/2001/XMLSchema" xmlns:xs="http://www.w3.org/2001/XMLSchema" xmlns:p="http://schemas.microsoft.com/office/2006/metadata/properties" xmlns:ns3="9312382d-10bc-4c42-be98-9443d0670e14" xmlns:ns4="f0edfa5d-affd-4a10-92fb-8e76539577c1" targetNamespace="http://schemas.microsoft.com/office/2006/metadata/properties" ma:root="true" ma:fieldsID="e1b08e92142a1d6411f3ec14fd3f4197" ns3:_="" ns4:_="">
    <xsd:import namespace="9312382d-10bc-4c42-be98-9443d0670e14"/>
    <xsd:import namespace="f0edfa5d-affd-4a10-92fb-8e76539577c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12382d-10bc-4c42-be98-9443d0670e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edfa5d-affd-4a10-92fb-8e76539577c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BDE8F29-0144-4720-B23C-DB611697227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B4892A1-FF1B-454C-AF12-C773577CA650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f0edfa5d-affd-4a10-92fb-8e76539577c1"/>
    <ds:schemaRef ds:uri="9312382d-10bc-4c42-be98-9443d0670e14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F5912C6-22A5-40E4-94F9-1176D368C9A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312382d-10bc-4c42-be98-9443d0670e14"/>
    <ds:schemaRef ds:uri="f0edfa5d-affd-4a10-92fb-8e76539577c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USMCA_Compliance Guidance for the Trade_2020-05-14 FINAL</Template>
  <TotalTime>1615</TotalTime>
  <Words>4173</Words>
  <Application>Microsoft Office PowerPoint</Application>
  <PresentationFormat>On-screen Show (4:3)</PresentationFormat>
  <Paragraphs>477</Paragraphs>
  <Slides>36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5" baseType="lpstr">
      <vt:lpstr>Arial</vt:lpstr>
      <vt:lpstr>Arial Black</vt:lpstr>
      <vt:lpstr>Calibri</vt:lpstr>
      <vt:lpstr>Courier New</vt:lpstr>
      <vt:lpstr>Garamond</vt:lpstr>
      <vt:lpstr>Gulim</vt:lpstr>
      <vt:lpstr>Times New Roman</vt:lpstr>
      <vt:lpstr>Wingdings</vt:lpstr>
      <vt:lpstr>Office Theme</vt:lpstr>
      <vt:lpstr>PowerPoint Presentation</vt:lpstr>
      <vt:lpstr>PowerPoint Presentation</vt:lpstr>
      <vt:lpstr>USMCA Background and Overview </vt:lpstr>
      <vt:lpstr>PowerPoint Presentation</vt:lpstr>
      <vt:lpstr>PowerPoint Presentation</vt:lpstr>
      <vt:lpstr>Introduction to the USMCA Center</vt:lpstr>
      <vt:lpstr>PowerPoint Presentation</vt:lpstr>
      <vt:lpstr>PowerPoint Presentation</vt:lpstr>
      <vt:lpstr>Entry Procedures and Requirements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USMCA Resources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  <vt:lpstr>Thank You!</vt:lpstr>
    </vt:vector>
  </TitlesOfParts>
  <Company>Grant Thornton LLP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Kim, Youngjin</dc:creator>
  <cp:lastModifiedBy>SULEWSKI, ADAM M</cp:lastModifiedBy>
  <cp:revision>133</cp:revision>
  <cp:lastPrinted>2018-10-29T13:57:18Z</cp:lastPrinted>
  <dcterms:created xsi:type="dcterms:W3CDTF">2020-05-14T16:08:55Z</dcterms:created>
  <dcterms:modified xsi:type="dcterms:W3CDTF">2020-06-16T18:34:56Z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0x01010054D10F50A631204AB0AB6EA04590D7B1</vt:lpwstr>
  </property>
  <property fmtid="{D5CDD505-2E9C-101B-9397-08002B2CF9AE}" pid="3" name="Order">
    <vt:r8>300</vt:r8>
  </property>
</Properties>
</file>